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1.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4.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5.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6.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7.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8.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4"/>
  </p:notesMasterIdLst>
  <p:sldIdLst>
    <p:sldId id="256" r:id="rId2"/>
    <p:sldId id="257" r:id="rId3"/>
    <p:sldId id="258" r:id="rId4"/>
    <p:sldId id="269" r:id="rId5"/>
    <p:sldId id="270" r:id="rId6"/>
    <p:sldId id="271" r:id="rId7"/>
    <p:sldId id="272" r:id="rId8"/>
    <p:sldId id="273" r:id="rId9"/>
    <p:sldId id="274" r:id="rId10"/>
    <p:sldId id="259" r:id="rId11"/>
    <p:sldId id="275" r:id="rId12"/>
    <p:sldId id="276" r:id="rId13"/>
    <p:sldId id="277" r:id="rId14"/>
    <p:sldId id="278" r:id="rId15"/>
    <p:sldId id="279" r:id="rId16"/>
    <p:sldId id="280" r:id="rId17"/>
    <p:sldId id="281" r:id="rId18"/>
    <p:sldId id="260" r:id="rId19"/>
    <p:sldId id="261" r:id="rId20"/>
    <p:sldId id="282" r:id="rId21"/>
    <p:sldId id="283" r:id="rId22"/>
    <p:sldId id="268" r:id="rId23"/>
  </p:sldIdLst>
  <p:sldSz cx="12192000" cy="6858000"/>
  <p:notesSz cx="6858000" cy="9144000"/>
  <p:embeddedFontLst>
    <p:embeddedFont>
      <p:font typeface="Alatsi" panose="020B0604020202020204" charset="0"/>
      <p:regular r:id="rId25"/>
    </p:embeddedFont>
    <p:embeddedFont>
      <p:font typeface="Century" panose="02040604050505020304" pitchFamily="18" charset="0"/>
      <p:regular r:id="rId26"/>
    </p:embeddedFont>
    <p:embeddedFont>
      <p:font typeface="Century Gothic" panose="020B0502020202020204" pitchFamily="34" charset="0"/>
      <p:regular r:id="rId27"/>
      <p:bold r:id="rId28"/>
      <p:italic r:id="rId29"/>
      <p:boldItalic r:id="rId30"/>
    </p:embeddedFont>
    <p:embeddedFont>
      <p:font typeface="Helvetica Neue" panose="020B0604020202020204" charset="0"/>
      <p:regular r:id="rId31"/>
      <p:bold r:id="rId32"/>
      <p:italic r:id="rId33"/>
      <p:boldItalic r:id="rId34"/>
    </p:embeddedFont>
    <p:embeddedFont>
      <p:font typeface="Lato" panose="020F0502020204030203"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9" roundtripDataSignature="AMtx7mhcTgTdHPHcEkTuo/xng28inwunN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2E9BDD-91B9-4BCF-ABB6-BA524636E599}">
  <a:tblStyle styleId="{402E9BDD-91B9-4BCF-ABB6-BA524636E599}"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37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customschemas.google.com/relationships/presentationmetadata" Target="meta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s>
</file>

<file path=ppt/charts/_rels/chart1.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bhush\OneDrive\Desktop\Copy%20of%20Zomato_Analysis_Saran.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Table!Year wise Restaurant count	</c:name>
    <c:fmtId val="32"/>
  </c:pivotSource>
  <c:chart>
    <c:title>
      <c:tx>
        <c:rich>
          <a:bodyPr rot="0" spcFirstLastPara="1" vertOverflow="ellipsis" vert="horz" wrap="square" anchor="ctr" anchorCtr="1"/>
          <a:lstStyle/>
          <a:p>
            <a:pPr>
              <a:defRPr sz="1400" b="0" i="0" u="none" strike="noStrike" kern="1200" baseline="0">
                <a:solidFill>
                  <a:schemeClr val="dk1">
                    <a:lumMod val="65000"/>
                    <a:lumOff val="35000"/>
                  </a:schemeClr>
                </a:solidFill>
                <a:effectLst/>
                <a:latin typeface="+mn-lt"/>
                <a:ea typeface="+mn-ea"/>
                <a:cs typeface="+mn-cs"/>
              </a:defRPr>
            </a:pPr>
            <a:r>
              <a:rPr lang="en-IN" sz="1400" b="1">
                <a:solidFill>
                  <a:srgbClr val="112B08"/>
                </a:solidFill>
              </a:rPr>
              <a:t>YEAR</a:t>
            </a:r>
            <a:r>
              <a:rPr lang="en-IN" sz="1400" b="1" baseline="0">
                <a:solidFill>
                  <a:srgbClr val="112B08"/>
                </a:solidFill>
              </a:rPr>
              <a:t> WISE OPENING OF </a:t>
            </a:r>
          </a:p>
          <a:p>
            <a:pPr>
              <a:defRPr sz="1400"/>
            </a:pPr>
            <a:r>
              <a:rPr lang="en-IN" sz="1400" b="1" baseline="0">
                <a:solidFill>
                  <a:srgbClr val="112B08"/>
                </a:solidFill>
              </a:rPr>
              <a:t>RESTAURANT</a:t>
            </a:r>
            <a:endParaRPr lang="en-IN" sz="1400" b="1">
              <a:solidFill>
                <a:srgbClr val="112B08"/>
              </a:solidFill>
            </a:endParaRPr>
          </a:p>
        </c:rich>
      </c:tx>
      <c:layout>
        <c:manualLayout>
          <c:xMode val="edge"/>
          <c:yMode val="edge"/>
          <c:x val="0.2590073141839907"/>
          <c:y val="3.2073303988516759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dk1">
                  <a:lumMod val="65000"/>
                  <a:lumOff val="35000"/>
                </a:schemeClr>
              </a:solidFill>
              <a:effectLst/>
              <a:latin typeface="+mn-lt"/>
              <a:ea typeface="+mn-ea"/>
              <a:cs typeface="+mn-cs"/>
            </a:defRPr>
          </a:pPr>
          <a:endParaRPr lang="en-US"/>
        </a:p>
      </c:txPr>
    </c:title>
    <c:autoTitleDeleted val="0"/>
    <c:pivotFmts>
      <c:pivotFmt>
        <c:idx val="0"/>
      </c:pivotFmt>
      <c:pivotFmt>
        <c:idx val="1"/>
      </c:pivotFmt>
      <c:pivotFmt>
        <c:idx val="2"/>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marker>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
        <c:spPr>
          <a:gradFill>
            <a:gsLst>
              <a:gs pos="0">
                <a:schemeClr val="accent2"/>
              </a:gs>
              <a:gs pos="100000">
                <a:schemeClr val="accent2">
                  <a:lumMod val="84000"/>
                </a:schemeClr>
              </a:gs>
            </a:gsLst>
            <a:lin ang="5400000" scaled="1"/>
          </a:gradFill>
          <a:ln w="28575" cap="rnd">
            <a:gradFill>
              <a:gsLst>
                <a:gs pos="0">
                  <a:schemeClr val="accent2"/>
                </a:gs>
                <a:gs pos="100000">
                  <a:schemeClr val="accent2">
                    <a:lumMod val="84000"/>
                  </a:schemeClr>
                </a:gs>
              </a:gsLst>
              <a:lin ang="5400000" scaled="1"/>
            </a:gradFill>
            <a:round/>
          </a:ln>
          <a:effectLst/>
        </c:spPr>
        <c:marker>
          <c:symbol val="circle"/>
          <c:size val="6"/>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8"/>
        <c:spPr>
          <a:gradFill>
            <a:gsLst>
              <a:gs pos="0">
                <a:schemeClr val="accent2"/>
              </a:gs>
              <a:gs pos="100000">
                <a:schemeClr val="accent2">
                  <a:lumMod val="84000"/>
                </a:schemeClr>
              </a:gs>
            </a:gsLst>
            <a:lin ang="5400000" scaled="1"/>
          </a:gradFill>
          <a:ln w="28575" cap="rnd">
            <a:gradFill>
              <a:gsLst>
                <a:gs pos="0">
                  <a:schemeClr val="accent2"/>
                </a:gs>
                <a:gs pos="100000">
                  <a:schemeClr val="accent2">
                    <a:lumMod val="84000"/>
                  </a:schemeClr>
                </a:gs>
              </a:gsLst>
              <a:lin ang="5400000" scaled="1"/>
            </a:gradFill>
            <a:round/>
          </a:ln>
          <a:effectLst/>
        </c:spPr>
        <c:marker>
          <c:symbol val="circle"/>
          <c:size val="6"/>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marker>
      </c:pivotFmt>
      <c:pivotFmt>
        <c:idx val="9"/>
        <c:spPr>
          <a:gradFill>
            <a:gsLst>
              <a:gs pos="0">
                <a:schemeClr val="accent2"/>
              </a:gs>
              <a:gs pos="100000">
                <a:schemeClr val="accent2">
                  <a:lumMod val="84000"/>
                </a:schemeClr>
              </a:gs>
            </a:gsLst>
            <a:lin ang="5400000" scaled="1"/>
          </a:gradFill>
          <a:ln w="28575" cap="rnd">
            <a:gradFill>
              <a:gsLst>
                <a:gs pos="0">
                  <a:schemeClr val="accent2"/>
                </a:gs>
                <a:gs pos="100000">
                  <a:schemeClr val="accent2">
                    <a:lumMod val="84000"/>
                  </a:schemeClr>
                </a:gs>
              </a:gsLst>
              <a:lin ang="5400000" scaled="1"/>
            </a:gradFill>
            <a:round/>
          </a:ln>
          <a:effectLst/>
        </c:spPr>
        <c:marker>
          <c:symbol val="circle"/>
          <c:size val="6"/>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0"/>
        <c:spPr>
          <a:gradFill>
            <a:gsLst>
              <a:gs pos="0">
                <a:schemeClr val="accent2"/>
              </a:gs>
              <a:gs pos="100000">
                <a:schemeClr val="accent2">
                  <a:lumMod val="84000"/>
                </a:schemeClr>
              </a:gs>
            </a:gsLst>
            <a:lin ang="5400000" scaled="1"/>
          </a:gradFill>
          <a:ln w="28575" cap="rnd">
            <a:gradFill>
              <a:gsLst>
                <a:gs pos="0">
                  <a:schemeClr val="accent2"/>
                </a:gs>
                <a:gs pos="100000">
                  <a:schemeClr val="accent2">
                    <a:lumMod val="84000"/>
                  </a:schemeClr>
                </a:gs>
              </a:gsLst>
              <a:lin ang="5400000" scaled="1"/>
            </a:gradFill>
            <a:round/>
          </a:ln>
          <a:effectLst/>
        </c:spPr>
        <c:marker>
          <c:symbol val="circle"/>
          <c:size val="6"/>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1.0619796118395216E-2"/>
          <c:y val="0.28623906943036043"/>
          <c:w val="0.97876040776320961"/>
          <c:h val="0.56342237166337594"/>
        </c:manualLayout>
      </c:layout>
      <c:lineChart>
        <c:grouping val="standard"/>
        <c:varyColors val="0"/>
        <c:ser>
          <c:idx val="0"/>
          <c:order val="0"/>
          <c:tx>
            <c:strRef>
              <c:f>'Pivot Table'!$E$2</c:f>
              <c:strCache>
                <c:ptCount val="1"/>
                <c:pt idx="0">
                  <c:v>Total</c:v>
                </c:pt>
              </c:strCache>
            </c:strRef>
          </c:tx>
          <c:spPr>
            <a:ln w="28575" cap="rnd">
              <a:gradFill>
                <a:gsLst>
                  <a:gs pos="0">
                    <a:schemeClr val="accent2"/>
                  </a:gs>
                  <a:gs pos="100000">
                    <a:schemeClr val="accent2">
                      <a:lumMod val="84000"/>
                    </a:schemeClr>
                  </a:gs>
                </a:gsLst>
                <a:lin ang="5400000" scaled="1"/>
              </a:gradFill>
              <a:round/>
            </a:ln>
            <a:effectLst/>
          </c:spPr>
          <c:marker>
            <c:symbol val="circle"/>
            <c:size val="6"/>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Table'!$D$3:$D$12</c:f>
              <c:strCache>
                <c:ptCount val="9"/>
                <c:pt idx="0">
                  <c:v>2010</c:v>
                </c:pt>
                <c:pt idx="1">
                  <c:v>2011</c:v>
                </c:pt>
                <c:pt idx="2">
                  <c:v>2012</c:v>
                </c:pt>
                <c:pt idx="3">
                  <c:v>2013</c:v>
                </c:pt>
                <c:pt idx="4">
                  <c:v>2014</c:v>
                </c:pt>
                <c:pt idx="5">
                  <c:v>2015</c:v>
                </c:pt>
                <c:pt idx="6">
                  <c:v>2016</c:v>
                </c:pt>
                <c:pt idx="7">
                  <c:v>2017</c:v>
                </c:pt>
                <c:pt idx="8">
                  <c:v>2018</c:v>
                </c:pt>
              </c:strCache>
            </c:strRef>
          </c:cat>
          <c:val>
            <c:numRef>
              <c:f>'Pivot Table'!$E$3:$E$12</c:f>
              <c:numCache>
                <c:formatCode>General</c:formatCode>
                <c:ptCount val="9"/>
                <c:pt idx="0">
                  <c:v>1080</c:v>
                </c:pt>
                <c:pt idx="1">
                  <c:v>1098</c:v>
                </c:pt>
                <c:pt idx="2">
                  <c:v>1022</c:v>
                </c:pt>
                <c:pt idx="3">
                  <c:v>1061</c:v>
                </c:pt>
                <c:pt idx="4">
                  <c:v>1051</c:v>
                </c:pt>
                <c:pt idx="5">
                  <c:v>1024</c:v>
                </c:pt>
                <c:pt idx="6">
                  <c:v>1027</c:v>
                </c:pt>
                <c:pt idx="7">
                  <c:v>1086</c:v>
                </c:pt>
                <c:pt idx="8">
                  <c:v>1102</c:v>
                </c:pt>
              </c:numCache>
            </c:numRef>
          </c:val>
          <c:smooth val="0"/>
          <c:extLst>
            <c:ext xmlns:c16="http://schemas.microsoft.com/office/drawing/2014/chart" uri="{C3380CC4-5D6E-409C-BE32-E72D297353CC}">
              <c16:uniqueId val="{00000000-EBC4-4BBA-BA84-DBF0E54BFC83}"/>
            </c:ext>
          </c:extLst>
        </c:ser>
        <c:dLbls>
          <c:showLegendKey val="0"/>
          <c:showVal val="1"/>
          <c:showCatName val="0"/>
          <c:showSerName val="0"/>
          <c:showPercent val="0"/>
          <c:showBubbleSize val="0"/>
        </c:dLbls>
        <c:marker val="1"/>
        <c:smooth val="0"/>
        <c:axId val="1705826943"/>
        <c:axId val="1705827903"/>
      </c:lineChart>
      <c:catAx>
        <c:axId val="1705826943"/>
        <c:scaling>
          <c:orientation val="minMax"/>
        </c:scaling>
        <c:delete val="0"/>
        <c:axPos val="b"/>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solidFill>
                <a:effectLst/>
                <a:latin typeface="+mn-lt"/>
                <a:ea typeface="+mn-ea"/>
                <a:cs typeface="+mn-cs"/>
              </a:defRPr>
            </a:pPr>
            <a:endParaRPr lang="en-US"/>
          </a:p>
        </c:txPr>
        <c:crossAx val="1705827903"/>
        <c:crosses val="autoZero"/>
        <c:auto val="1"/>
        <c:lblAlgn val="ctr"/>
        <c:lblOffset val="100"/>
        <c:noMultiLvlLbl val="0"/>
      </c:catAx>
      <c:valAx>
        <c:axId val="1705827903"/>
        <c:scaling>
          <c:orientation val="minMax"/>
        </c:scaling>
        <c:delete val="1"/>
        <c:axPos val="l"/>
        <c:majorGridlines>
          <c:spPr>
            <a:ln w="9525" cap="flat" cmpd="sng" algn="ctr">
              <a:solidFill>
                <a:schemeClr val="dk1">
                  <a:lumMod val="15000"/>
                  <a:lumOff val="85000"/>
                </a:schemeClr>
              </a:solidFill>
              <a:round/>
            </a:ln>
            <a:effectLst/>
          </c:spPr>
        </c:majorGridlines>
        <c:numFmt formatCode="General" sourceLinked="1"/>
        <c:majorTickMark val="out"/>
        <c:minorTickMark val="none"/>
        <c:tickLblPos val="nextTo"/>
        <c:crossAx val="1705826943"/>
        <c:crosses val="autoZero"/>
        <c:crossBetween val="between"/>
      </c:valAx>
      <c:spPr>
        <a:noFill/>
        <a:ln>
          <a:noFill/>
        </a:ln>
        <a:effectLst/>
      </c:spPr>
    </c:plotArea>
    <c:plotVisOnly val="1"/>
    <c:dispBlanksAs val="gap"/>
    <c:showDLblsOverMax val="0"/>
    <c:extLst/>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Table!Average_Rating_per_Country</c:name>
    <c:fmtId val="20"/>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solidFill>
                  <a:srgbClr val="112B08"/>
                </a:solidFill>
              </a:rPr>
              <a:t>COUNTRY</a:t>
            </a:r>
            <a:r>
              <a:rPr lang="en-US" b="1" baseline="0">
                <a:solidFill>
                  <a:srgbClr val="112B08"/>
                </a:solidFill>
              </a:rPr>
              <a:t> WISE AVERAGE RATING</a:t>
            </a:r>
            <a:endParaRPr lang="en-US" b="1">
              <a:solidFill>
                <a:srgbClr val="112B08"/>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2"/>
          </a:solidFill>
          <a:ln>
            <a:noFill/>
          </a:ln>
          <a:effectLst/>
          <a:sp3d/>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
        <c:spPr>
          <a:solidFill>
            <a:schemeClr val="accent2"/>
          </a:solidFill>
          <a:ln>
            <a:noFill/>
          </a:ln>
          <a:effectLst/>
          <a:sp3d/>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
        <c:spPr>
          <a:solidFill>
            <a:schemeClr val="accent2"/>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6013225370197574E-2"/>
          <c:y val="0.18821770847378377"/>
          <c:w val="0.93473174988919994"/>
          <c:h val="0.45827070490769961"/>
        </c:manualLayout>
      </c:layout>
      <c:bar3DChart>
        <c:barDir val="col"/>
        <c:grouping val="clustered"/>
        <c:varyColors val="0"/>
        <c:ser>
          <c:idx val="0"/>
          <c:order val="0"/>
          <c:tx>
            <c:strRef>
              <c:f>'Pivot Table'!$K$21</c:f>
              <c:strCache>
                <c:ptCount val="1"/>
                <c:pt idx="0">
                  <c:v>Total</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Table'!$J$22:$J$37</c:f>
              <c:strCache>
                <c:ptCount val="15"/>
                <c:pt idx="0">
                  <c:v>Australia</c:v>
                </c:pt>
                <c:pt idx="1">
                  <c:v>Brazil</c:v>
                </c:pt>
                <c:pt idx="2">
                  <c:v>Canada</c:v>
                </c:pt>
                <c:pt idx="3">
                  <c:v>India</c:v>
                </c:pt>
                <c:pt idx="4">
                  <c:v>Indonesia</c:v>
                </c:pt>
                <c:pt idx="5">
                  <c:v>New Zealand</c:v>
                </c:pt>
                <c:pt idx="6">
                  <c:v>Philippines</c:v>
                </c:pt>
                <c:pt idx="7">
                  <c:v>Qatar</c:v>
                </c:pt>
                <c:pt idx="8">
                  <c:v>Singapore</c:v>
                </c:pt>
                <c:pt idx="9">
                  <c:v>South Africa</c:v>
                </c:pt>
                <c:pt idx="10">
                  <c:v>Sri Lanka</c:v>
                </c:pt>
                <c:pt idx="11">
                  <c:v>Turkey</c:v>
                </c:pt>
                <c:pt idx="12">
                  <c:v>United Arab Emirates</c:v>
                </c:pt>
                <c:pt idx="13">
                  <c:v>United Kingdom</c:v>
                </c:pt>
                <c:pt idx="14">
                  <c:v>United States of America</c:v>
                </c:pt>
              </c:strCache>
            </c:strRef>
          </c:cat>
          <c:val>
            <c:numRef>
              <c:f>'Pivot Table'!$K$22:$K$37</c:f>
              <c:numCache>
                <c:formatCode>0.0</c:formatCode>
                <c:ptCount val="15"/>
                <c:pt idx="0">
                  <c:v>3.6583333333333337</c:v>
                </c:pt>
                <c:pt idx="1">
                  <c:v>3.8466666666666667</c:v>
                </c:pt>
                <c:pt idx="2">
                  <c:v>3.5750000000000002</c:v>
                </c:pt>
                <c:pt idx="3">
                  <c:v>2.7705501618123018</c:v>
                </c:pt>
                <c:pt idx="4">
                  <c:v>4.295238095238096</c:v>
                </c:pt>
                <c:pt idx="5">
                  <c:v>4.2624999999999993</c:v>
                </c:pt>
                <c:pt idx="6">
                  <c:v>4.4681818181818187</c:v>
                </c:pt>
                <c:pt idx="7">
                  <c:v>4.0599999999999996</c:v>
                </c:pt>
                <c:pt idx="8">
                  <c:v>3.5750000000000002</c:v>
                </c:pt>
                <c:pt idx="9">
                  <c:v>4.2100000000000009</c:v>
                </c:pt>
                <c:pt idx="10">
                  <c:v>3.87</c:v>
                </c:pt>
                <c:pt idx="11">
                  <c:v>4.3</c:v>
                </c:pt>
                <c:pt idx="12">
                  <c:v>4.2333333333333352</c:v>
                </c:pt>
                <c:pt idx="13">
                  <c:v>4.0999999999999996</c:v>
                </c:pt>
                <c:pt idx="14">
                  <c:v>4.0112903225806438</c:v>
                </c:pt>
              </c:numCache>
            </c:numRef>
          </c:val>
          <c:extLst>
            <c:ext xmlns:c16="http://schemas.microsoft.com/office/drawing/2014/chart" uri="{C3380CC4-5D6E-409C-BE32-E72D297353CC}">
              <c16:uniqueId val="{00000000-9CD5-49C4-87AB-E9B041516B3A}"/>
            </c:ext>
          </c:extLst>
        </c:ser>
        <c:dLbls>
          <c:showLegendKey val="0"/>
          <c:showVal val="1"/>
          <c:showCatName val="0"/>
          <c:showSerName val="0"/>
          <c:showPercent val="0"/>
          <c:showBubbleSize val="0"/>
        </c:dLbls>
        <c:gapWidth val="150"/>
        <c:shape val="box"/>
        <c:axId val="1353073952"/>
        <c:axId val="1353074432"/>
        <c:axId val="0"/>
      </c:bar3DChart>
      <c:catAx>
        <c:axId val="1353073952"/>
        <c:scaling>
          <c:orientation val="minMax"/>
        </c:scaling>
        <c:delete val="0"/>
        <c:axPos val="b"/>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1353074432"/>
        <c:crosses val="autoZero"/>
        <c:auto val="1"/>
        <c:lblAlgn val="ctr"/>
        <c:lblOffset val="100"/>
        <c:noMultiLvlLbl val="0"/>
      </c:catAx>
      <c:valAx>
        <c:axId val="1353074432"/>
        <c:scaling>
          <c:orientation val="minMax"/>
        </c:scaling>
        <c:delete val="1"/>
        <c:axPos val="l"/>
        <c:numFmt formatCode="0.0" sourceLinked="1"/>
        <c:majorTickMark val="out"/>
        <c:minorTickMark val="none"/>
        <c:tickLblPos val="nextTo"/>
        <c:crossAx val="13530739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Table!Average of Price in USD</c:name>
    <c:fmtId val="19"/>
  </c:pivotSource>
  <c:chart>
    <c:title>
      <c:tx>
        <c:rich>
          <a:bodyPr rot="0" spcFirstLastPara="1" vertOverflow="ellipsis" vert="horz" wrap="square" anchor="ctr" anchorCtr="1"/>
          <a:lstStyle/>
          <a:p>
            <a:pPr>
              <a:defRPr sz="1400" b="1" i="0" u="none" strike="noStrike" kern="1200" cap="all" spc="150" baseline="0">
                <a:solidFill>
                  <a:schemeClr val="tx1">
                    <a:lumMod val="50000"/>
                    <a:lumOff val="50000"/>
                  </a:schemeClr>
                </a:solidFill>
                <a:latin typeface="+mn-lt"/>
                <a:ea typeface="+mn-ea"/>
                <a:cs typeface="+mn-cs"/>
              </a:defRPr>
            </a:pPr>
            <a:r>
              <a:rPr lang="en-IN" sz="1400">
                <a:solidFill>
                  <a:srgbClr val="112B08"/>
                </a:solidFill>
              </a:rPr>
              <a:t>COUNTRY</a:t>
            </a:r>
            <a:r>
              <a:rPr lang="en-IN" sz="1400" baseline="0">
                <a:solidFill>
                  <a:srgbClr val="112B08"/>
                </a:solidFill>
              </a:rPr>
              <a:t> WISE EXPENDITURE IN USD</a:t>
            </a:r>
            <a:endParaRPr lang="en-IN" sz="1400">
              <a:solidFill>
                <a:srgbClr val="112B08"/>
              </a:solidFill>
            </a:endParaRPr>
          </a:p>
        </c:rich>
      </c:tx>
      <c:overlay val="0"/>
      <c:spPr>
        <a:noFill/>
        <a:ln>
          <a:noFill/>
        </a:ln>
        <a:effectLst/>
      </c:spPr>
      <c:txPr>
        <a:bodyPr rot="0" spcFirstLastPara="1" vertOverflow="ellipsis" vert="horz" wrap="square" anchor="ctr" anchorCtr="1"/>
        <a:lstStyle/>
        <a:p>
          <a:pPr>
            <a:defRPr sz="1400" b="1" i="0" u="none" strike="noStrike" kern="1200" cap="all" spc="150" baseline="0">
              <a:solidFill>
                <a:schemeClr val="tx1">
                  <a:lumMod val="50000"/>
                  <a:lumOff val="50000"/>
                </a:schemeClr>
              </a:solidFill>
              <a:latin typeface="+mn-lt"/>
              <a:ea typeface="+mn-ea"/>
              <a:cs typeface="+mn-cs"/>
            </a:defRPr>
          </a:pPr>
          <a:endParaRPr lang="en-IN"/>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a:innerShdw blurRad="114300">
              <a:schemeClr val="accent1"/>
            </a:innerShdw>
          </a:effectLst>
        </c:spPr>
        <c:marker>
          <c:symbol val="circle"/>
          <c:size val="6"/>
          <c:spPr>
            <a:solidFill>
              <a:schemeClr val="accent2"/>
            </a:solidFill>
            <a:ln w="6350" cap="flat" cmpd="sng" algn="ctr">
              <a:solidFill>
                <a:schemeClr val="accent2"/>
              </a:solidFill>
              <a:prstDash val="solid"/>
              <a:round/>
            </a:ln>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a:innerShdw blurRad="114300">
              <a:schemeClr val="accent1"/>
            </a:inn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a:innerShdw blurRad="114300">
              <a:schemeClr val="accent1"/>
            </a:inn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2"/>
          </a:solidFill>
          <a:ln>
            <a:noFill/>
          </a:ln>
          <a:effectLst>
            <a:innerShdw blurRad="114300">
              <a:schemeClr val="accent1"/>
            </a:inn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2"/>
          </a:solidFill>
          <a:ln>
            <a:noFill/>
          </a:ln>
          <a:effectLst>
            <a:innerShdw blurRad="114300">
              <a:schemeClr val="accent1"/>
            </a:inn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2"/>
          </a:solidFill>
          <a:ln>
            <a:noFill/>
          </a:ln>
          <a:effectLst>
            <a:innerShdw blurRad="114300">
              <a:schemeClr val="accent1"/>
            </a:inn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rgbClr val="70101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1568372219155262"/>
          <c:y val="0.20495550482225228"/>
          <c:w val="0.78724118894732242"/>
          <c:h val="0.51572628865178838"/>
        </c:manualLayout>
      </c:layout>
      <c:barChart>
        <c:barDir val="col"/>
        <c:grouping val="clustered"/>
        <c:varyColors val="0"/>
        <c:ser>
          <c:idx val="0"/>
          <c:order val="0"/>
          <c:tx>
            <c:strRef>
              <c:f>'Pivot Table'!$K$2</c:f>
              <c:strCache>
                <c:ptCount val="1"/>
                <c:pt idx="0">
                  <c:v>Total</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strRef>
              <c:f>'Pivot Table'!$J$3:$J$18</c:f>
              <c:strCache>
                <c:ptCount val="15"/>
                <c:pt idx="0">
                  <c:v>Australia</c:v>
                </c:pt>
                <c:pt idx="1">
                  <c:v>Brazil</c:v>
                </c:pt>
                <c:pt idx="2">
                  <c:v>Canada</c:v>
                </c:pt>
                <c:pt idx="3">
                  <c:v>India</c:v>
                </c:pt>
                <c:pt idx="4">
                  <c:v>Indonesia</c:v>
                </c:pt>
                <c:pt idx="5">
                  <c:v>New Zealand</c:v>
                </c:pt>
                <c:pt idx="6">
                  <c:v>Philippines</c:v>
                </c:pt>
                <c:pt idx="7">
                  <c:v>Qatar</c:v>
                </c:pt>
                <c:pt idx="8">
                  <c:v>Singapore</c:v>
                </c:pt>
                <c:pt idx="9">
                  <c:v>South Africa</c:v>
                </c:pt>
                <c:pt idx="10">
                  <c:v>Sri Lanka</c:v>
                </c:pt>
                <c:pt idx="11">
                  <c:v>Turkey</c:v>
                </c:pt>
                <c:pt idx="12">
                  <c:v>United Arab Emirates</c:v>
                </c:pt>
                <c:pt idx="13">
                  <c:v>United Kingdom</c:v>
                </c:pt>
                <c:pt idx="14">
                  <c:v>United States of America</c:v>
                </c:pt>
              </c:strCache>
            </c:strRef>
          </c:cat>
          <c:val>
            <c:numRef>
              <c:f>'Pivot Table'!$K$3:$K$18</c:f>
              <c:numCache>
                <c:formatCode>0</c:formatCode>
                <c:ptCount val="15"/>
                <c:pt idx="0">
                  <c:v>24.083333333333332</c:v>
                </c:pt>
                <c:pt idx="1">
                  <c:v>28.279999999999994</c:v>
                </c:pt>
                <c:pt idx="2">
                  <c:v>36.25</c:v>
                </c:pt>
                <c:pt idx="3">
                  <c:v>7.4804438280166465</c:v>
                </c:pt>
                <c:pt idx="4">
                  <c:v>18.277380952380952</c:v>
                </c:pt>
                <c:pt idx="5">
                  <c:v>41.85</c:v>
                </c:pt>
                <c:pt idx="6">
                  <c:v>117.29772727272729</c:v>
                </c:pt>
                <c:pt idx="7">
                  <c:v>60.412500000000001</c:v>
                </c:pt>
                <c:pt idx="8">
                  <c:v>155.75</c:v>
                </c:pt>
                <c:pt idx="9">
                  <c:v>22.245866666666664</c:v>
                </c:pt>
                <c:pt idx="10">
                  <c:v>7.3625000000000016</c:v>
                </c:pt>
                <c:pt idx="11">
                  <c:v>3.1395588235294118</c:v>
                </c:pt>
                <c:pt idx="12">
                  <c:v>44.93249999999999</c:v>
                </c:pt>
                <c:pt idx="13">
                  <c:v>60.721875000000011</c:v>
                </c:pt>
                <c:pt idx="14">
                  <c:v>26.152073732718893</c:v>
                </c:pt>
              </c:numCache>
            </c:numRef>
          </c:val>
          <c:extLst>
            <c:ext xmlns:c16="http://schemas.microsoft.com/office/drawing/2014/chart" uri="{C3380CC4-5D6E-409C-BE32-E72D297353CC}">
              <c16:uniqueId val="{00000000-13B9-49E7-A762-72C6F060BD59}"/>
            </c:ext>
          </c:extLst>
        </c:ser>
        <c:dLbls>
          <c:dLblPos val="outEnd"/>
          <c:showLegendKey val="0"/>
          <c:showVal val="1"/>
          <c:showCatName val="0"/>
          <c:showSerName val="0"/>
          <c:showPercent val="0"/>
          <c:showBubbleSize val="0"/>
        </c:dLbls>
        <c:gapWidth val="164"/>
        <c:overlap val="-22"/>
        <c:axId val="1904250943"/>
        <c:axId val="1904248063"/>
      </c:barChart>
      <c:catAx>
        <c:axId val="1904250943"/>
        <c:scaling>
          <c:orientation val="minMax"/>
        </c:scaling>
        <c:delete val="0"/>
        <c:axPos val="b"/>
        <c:numFmt formatCode="General" sourceLinked="1"/>
        <c:majorTickMark val="none"/>
        <c:minorTickMark val="none"/>
        <c:tickLblPos val="nextTo"/>
        <c:spPr>
          <a:noFill/>
          <a:ln w="19050" cap="flat" cmpd="sng" algn="ctr">
            <a:solidFill>
              <a:schemeClr val="tx1">
                <a:lumMod val="25000"/>
                <a:lumOff val="75000"/>
              </a:schemeClr>
            </a:solidFill>
            <a:prstDash val="solid"/>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1904248063"/>
        <c:crosses val="autoZero"/>
        <c:auto val="1"/>
        <c:lblAlgn val="ctr"/>
        <c:lblOffset val="100"/>
        <c:noMultiLvlLbl val="0"/>
      </c:catAx>
      <c:valAx>
        <c:axId val="1904248063"/>
        <c:scaling>
          <c:orientation val="minMax"/>
        </c:scaling>
        <c:delete val="0"/>
        <c:axPos val="l"/>
        <c:majorGridlines>
          <c:spPr>
            <a:ln w="6350" cap="flat" cmpd="sng" algn="ctr">
              <a:solidFill>
                <a:schemeClr val="accent1">
                  <a:alpha val="22000"/>
                </a:schemeClr>
              </a:solidFill>
              <a:prstDash val="solid"/>
              <a:round/>
            </a:ln>
            <a:effectLst/>
          </c:spPr>
        </c:majorGridlines>
        <c:numFmt formatCode="0" sourceLinked="1"/>
        <c:majorTickMark val="out"/>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04250943"/>
        <c:crosses val="autoZero"/>
        <c:crossBetween val="between"/>
      </c:valAx>
      <c:spPr>
        <a:noFill/>
        <a:ln>
          <a:noFill/>
        </a:ln>
        <a:effectLst/>
      </c:spPr>
    </c:plotArea>
    <c:plotVisOnly val="1"/>
    <c:dispBlanksAs val="gap"/>
    <c:showDLblsOverMax val="0"/>
    <c:extLst/>
  </c:chart>
  <c:spPr>
    <a:solidFill>
      <a:schemeClr val="bg1"/>
    </a:solidFill>
    <a:ln w="6350" cap="flat" cmpd="sng" algn="ctr">
      <a:solidFill>
        <a:schemeClr val="tx1"/>
      </a:solidFill>
      <a:prstDash val="solid"/>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Table!Count of RestaurantID</c:name>
    <c:fmtId val="45"/>
  </c:pivotSource>
  <c:chart>
    <c:title>
      <c:tx>
        <c:rich>
          <a:bodyPr rot="0" spcFirstLastPara="1" vertOverflow="ellipsis" vert="horz" wrap="square" anchor="ctr" anchorCtr="1"/>
          <a:lstStyle/>
          <a:p>
            <a:pPr algn="ctr" rtl="0">
              <a:defRPr lang="en-IN" sz="1400" b="1" i="0" u="none" strike="noStrike" kern="1200" cap="all" spc="50" baseline="0">
                <a:solidFill>
                  <a:srgbClr val="112B08"/>
                </a:solidFill>
                <a:latin typeface="+mn-lt"/>
                <a:ea typeface="+mn-ea"/>
                <a:cs typeface="+mn-cs"/>
              </a:defRPr>
            </a:pPr>
            <a:r>
              <a:rPr lang="en-IN" sz="1400" b="1" i="0" u="none" strike="noStrike" kern="1200" cap="all" spc="50" baseline="0">
                <a:solidFill>
                  <a:srgbClr val="112B08"/>
                </a:solidFill>
                <a:latin typeface="+mn-lt"/>
                <a:ea typeface="+mn-ea"/>
                <a:cs typeface="+mn-cs"/>
              </a:rPr>
              <a:t>COUNTRY WISE COUNT OF RESTAURANT</a:t>
            </a:r>
          </a:p>
        </c:rich>
      </c:tx>
      <c:overlay val="0"/>
      <c:spPr>
        <a:noFill/>
        <a:ln>
          <a:noFill/>
        </a:ln>
        <a:effectLst/>
      </c:spPr>
      <c:txPr>
        <a:bodyPr rot="0" spcFirstLastPara="1" vertOverflow="ellipsis" vert="horz" wrap="square" anchor="ctr" anchorCtr="1"/>
        <a:lstStyle/>
        <a:p>
          <a:pPr algn="ctr" rtl="0">
            <a:defRPr lang="en-IN" sz="1400" b="1" i="0" u="none" strike="noStrike" kern="1200" cap="all" spc="50" baseline="0">
              <a:solidFill>
                <a:srgbClr val="112B08"/>
              </a:solidFill>
              <a:latin typeface="+mn-lt"/>
              <a:ea typeface="+mn-ea"/>
              <a:cs typeface="+mn-cs"/>
            </a:defRPr>
          </a:pPr>
          <a:endParaRPr lang="en-IN"/>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
      </c:pivotFmt>
      <c:pivotFmt>
        <c:idx val="4"/>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5"/>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6"/>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7"/>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Table'!$B$2</c:f>
              <c:strCache>
                <c:ptCount val="1"/>
                <c:pt idx="0">
                  <c:v>Total</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Pt>
            <c:idx val="11"/>
            <c:invertIfNegative val="0"/>
            <c:bubble3D val="0"/>
            <c:extLst>
              <c:ext xmlns:c16="http://schemas.microsoft.com/office/drawing/2014/chart" uri="{C3380CC4-5D6E-409C-BE32-E72D297353CC}">
                <c16:uniqueId val="{00000000-562A-4AB3-B049-0E437089C316}"/>
              </c:ext>
            </c:extLst>
          </c:dPt>
          <c:dPt>
            <c:idx val="13"/>
            <c:invertIfNegative val="0"/>
            <c:bubble3D val="0"/>
            <c:extLst>
              <c:ext xmlns:c16="http://schemas.microsoft.com/office/drawing/2014/chart" uri="{C3380CC4-5D6E-409C-BE32-E72D297353CC}">
                <c16:uniqueId val="{00000001-562A-4AB3-B049-0E437089C316}"/>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Table'!$A$3:$A$18</c:f>
              <c:strCache>
                <c:ptCount val="15"/>
                <c:pt idx="0">
                  <c:v>Australia</c:v>
                </c:pt>
                <c:pt idx="1">
                  <c:v>Brazil</c:v>
                </c:pt>
                <c:pt idx="2">
                  <c:v>Canada</c:v>
                </c:pt>
                <c:pt idx="3">
                  <c:v>India</c:v>
                </c:pt>
                <c:pt idx="4">
                  <c:v>Indonesia</c:v>
                </c:pt>
                <c:pt idx="5">
                  <c:v>New Zealand</c:v>
                </c:pt>
                <c:pt idx="6">
                  <c:v>Philippines</c:v>
                </c:pt>
                <c:pt idx="7">
                  <c:v>Qatar</c:v>
                </c:pt>
                <c:pt idx="8">
                  <c:v>Singapore</c:v>
                </c:pt>
                <c:pt idx="9">
                  <c:v>South Africa</c:v>
                </c:pt>
                <c:pt idx="10">
                  <c:v>Sri Lanka</c:v>
                </c:pt>
                <c:pt idx="11">
                  <c:v>Turkey</c:v>
                </c:pt>
                <c:pt idx="12">
                  <c:v>United Arab Emirates</c:v>
                </c:pt>
                <c:pt idx="13">
                  <c:v>United Kingdom</c:v>
                </c:pt>
                <c:pt idx="14">
                  <c:v>United States of America</c:v>
                </c:pt>
              </c:strCache>
            </c:strRef>
          </c:cat>
          <c:val>
            <c:numRef>
              <c:f>'Pivot Table'!$B$3:$B$18</c:f>
              <c:numCache>
                <c:formatCode>General</c:formatCode>
                <c:ptCount val="15"/>
                <c:pt idx="0">
                  <c:v>24</c:v>
                </c:pt>
                <c:pt idx="1">
                  <c:v>60</c:v>
                </c:pt>
                <c:pt idx="2">
                  <c:v>4</c:v>
                </c:pt>
                <c:pt idx="3">
                  <c:v>8652</c:v>
                </c:pt>
                <c:pt idx="4">
                  <c:v>21</c:v>
                </c:pt>
                <c:pt idx="5">
                  <c:v>40</c:v>
                </c:pt>
                <c:pt idx="6">
                  <c:v>22</c:v>
                </c:pt>
                <c:pt idx="7">
                  <c:v>20</c:v>
                </c:pt>
                <c:pt idx="8">
                  <c:v>20</c:v>
                </c:pt>
                <c:pt idx="9">
                  <c:v>60</c:v>
                </c:pt>
                <c:pt idx="10">
                  <c:v>20</c:v>
                </c:pt>
                <c:pt idx="11">
                  <c:v>34</c:v>
                </c:pt>
                <c:pt idx="12">
                  <c:v>60</c:v>
                </c:pt>
                <c:pt idx="13">
                  <c:v>80</c:v>
                </c:pt>
                <c:pt idx="14">
                  <c:v>434</c:v>
                </c:pt>
              </c:numCache>
            </c:numRef>
          </c:val>
          <c:extLst>
            <c:ext xmlns:c16="http://schemas.microsoft.com/office/drawing/2014/chart" uri="{C3380CC4-5D6E-409C-BE32-E72D297353CC}">
              <c16:uniqueId val="{00000002-562A-4AB3-B049-0E437089C316}"/>
            </c:ext>
          </c:extLst>
        </c:ser>
        <c:dLbls>
          <c:dLblPos val="outEnd"/>
          <c:showLegendKey val="0"/>
          <c:showVal val="1"/>
          <c:showCatName val="0"/>
          <c:showSerName val="0"/>
          <c:showPercent val="0"/>
          <c:showBubbleSize val="0"/>
        </c:dLbls>
        <c:gapWidth val="100"/>
        <c:overlap val="-24"/>
        <c:axId val="2000407583"/>
        <c:axId val="2000418623"/>
      </c:barChart>
      <c:catAx>
        <c:axId val="2000407583"/>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900" b="1" i="0" u="none" strike="noStrike" kern="1200" baseline="0">
                <a:solidFill>
                  <a:schemeClr val="tx1"/>
                </a:solidFill>
                <a:latin typeface="+mn-lt"/>
                <a:ea typeface="+mn-ea"/>
                <a:cs typeface="+mn-cs"/>
              </a:defRPr>
            </a:pPr>
            <a:endParaRPr lang="en-US"/>
          </a:p>
        </c:txPr>
        <c:crossAx val="2000418623"/>
        <c:crosses val="autoZero"/>
        <c:auto val="1"/>
        <c:lblAlgn val="ctr"/>
        <c:lblOffset val="100"/>
        <c:noMultiLvlLbl val="0"/>
      </c:catAx>
      <c:valAx>
        <c:axId val="20004186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00407583"/>
        <c:crosses val="autoZero"/>
        <c:crossBetween val="between"/>
      </c:valAx>
      <c:spPr>
        <a:noFill/>
        <a:ln>
          <a:noFill/>
        </a:ln>
        <a:effectLst/>
      </c:spPr>
    </c:plotArea>
    <c:plotVisOnly val="1"/>
    <c:dispBlanksAs val="gap"/>
    <c:showDLblsOverMax val="0"/>
    <c:extLst/>
  </c:chart>
  <c:spPr>
    <a:solidFill>
      <a:schemeClr val="bg1"/>
    </a:solidFill>
    <a:ln>
      <a:solidFill>
        <a:schemeClr val="tx1"/>
      </a:solid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Table!Average of Votes</c:name>
    <c:fmtId val="39"/>
  </c:pivotSource>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IN" sz="1400">
                <a:solidFill>
                  <a:srgbClr val="112B08"/>
                </a:solidFill>
              </a:rPr>
              <a:t>AVERAGE</a:t>
            </a:r>
            <a:r>
              <a:rPr lang="en-IN" sz="1400" baseline="0">
                <a:solidFill>
                  <a:srgbClr val="112B08"/>
                </a:solidFill>
              </a:rPr>
              <a:t> VOTE AS PER COUNTRY</a:t>
            </a:r>
            <a:endParaRPr lang="en-IN">
              <a:solidFill>
                <a:srgbClr val="112B08"/>
              </a:solidFill>
            </a:endParaRP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IN"/>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a:outerShdw blurRad="57150" dist="19050" dir="5400000" algn="ctr" rotWithShape="0">
              <a:srgbClr val="000000">
                <a:alpha val="63000"/>
              </a:srgbClr>
            </a:outerShdw>
          </a:effectLst>
        </c:spPr>
        <c:marker>
          <c:symbol val="circle"/>
          <c:size val="6"/>
          <c:spPr>
            <a:solidFill>
              <a:schemeClr val="accent2"/>
            </a:solidFill>
            <a:ln w="6350" cap="flat" cmpd="sng" algn="ctr">
              <a:solidFill>
                <a:schemeClr val="accent2"/>
              </a:solidFill>
              <a:prstDash val="solid"/>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a:outerShdw blurRad="57150" dist="19050" dir="5400000" algn="ctr" rotWithShape="0">
              <a:srgbClr val="000000">
                <a:alpha val="63000"/>
              </a:srgbClr>
            </a:outerShdw>
          </a:effectLst>
        </c:spPr>
      </c:pivotFmt>
      <c:pivotFmt>
        <c:idx val="4"/>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40186495940226336"/>
          <c:y val="0.16994272623138604"/>
          <c:w val="0.54074835786480713"/>
          <c:h val="0.71527306509366739"/>
        </c:manualLayout>
      </c:layout>
      <c:barChart>
        <c:barDir val="bar"/>
        <c:grouping val="clustered"/>
        <c:varyColors val="0"/>
        <c:ser>
          <c:idx val="0"/>
          <c:order val="0"/>
          <c:tx>
            <c:strRef>
              <c:f>'Pivot Table'!$H$2</c:f>
              <c:strCache>
                <c:ptCount val="1"/>
                <c:pt idx="0">
                  <c:v>Total</c:v>
                </c:pt>
              </c:strCache>
            </c:strRef>
          </c:tx>
          <c:spPr>
            <a:solidFill>
              <a:schemeClr val="accent2"/>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strRef>
              <c:f>'Pivot Table'!$G$3:$G$18</c:f>
              <c:strCache>
                <c:ptCount val="15"/>
                <c:pt idx="0">
                  <c:v>Australia</c:v>
                </c:pt>
                <c:pt idx="1">
                  <c:v>Brazil</c:v>
                </c:pt>
                <c:pt idx="2">
                  <c:v>Canada</c:v>
                </c:pt>
                <c:pt idx="3">
                  <c:v>India</c:v>
                </c:pt>
                <c:pt idx="4">
                  <c:v>Indonesia</c:v>
                </c:pt>
                <c:pt idx="5">
                  <c:v>New Zealand</c:v>
                </c:pt>
                <c:pt idx="6">
                  <c:v>Philippines</c:v>
                </c:pt>
                <c:pt idx="7">
                  <c:v>Qatar</c:v>
                </c:pt>
                <c:pt idx="8">
                  <c:v>Singapore</c:v>
                </c:pt>
                <c:pt idx="9">
                  <c:v>South Africa</c:v>
                </c:pt>
                <c:pt idx="10">
                  <c:v>Sri Lanka</c:v>
                </c:pt>
                <c:pt idx="11">
                  <c:v>Turkey</c:v>
                </c:pt>
                <c:pt idx="12">
                  <c:v>United Arab Emirates</c:v>
                </c:pt>
                <c:pt idx="13">
                  <c:v>United Kingdom</c:v>
                </c:pt>
                <c:pt idx="14">
                  <c:v>United States of America</c:v>
                </c:pt>
              </c:strCache>
            </c:strRef>
          </c:cat>
          <c:val>
            <c:numRef>
              <c:f>'Pivot Table'!$H$3:$H$18</c:f>
              <c:numCache>
                <c:formatCode>0</c:formatCode>
                <c:ptCount val="15"/>
                <c:pt idx="0">
                  <c:v>111.41666666666667</c:v>
                </c:pt>
                <c:pt idx="1">
                  <c:v>19.616666666666667</c:v>
                </c:pt>
                <c:pt idx="2">
                  <c:v>103</c:v>
                </c:pt>
                <c:pt idx="3">
                  <c:v>137.21255201109571</c:v>
                </c:pt>
                <c:pt idx="4">
                  <c:v>772.09523809523807</c:v>
                </c:pt>
                <c:pt idx="5">
                  <c:v>243.02500000000001</c:v>
                </c:pt>
                <c:pt idx="6">
                  <c:v>407.40909090909093</c:v>
                </c:pt>
                <c:pt idx="7">
                  <c:v>163.80000000000001</c:v>
                </c:pt>
                <c:pt idx="8">
                  <c:v>31.9</c:v>
                </c:pt>
                <c:pt idx="9">
                  <c:v>315.16666666666669</c:v>
                </c:pt>
                <c:pt idx="10">
                  <c:v>146.44999999999999</c:v>
                </c:pt>
                <c:pt idx="11">
                  <c:v>431.47058823529414</c:v>
                </c:pt>
                <c:pt idx="12">
                  <c:v>493.51666666666665</c:v>
                </c:pt>
                <c:pt idx="13">
                  <c:v>205.48750000000001</c:v>
                </c:pt>
                <c:pt idx="14">
                  <c:v>428.22119815668202</c:v>
                </c:pt>
              </c:numCache>
            </c:numRef>
          </c:val>
          <c:extLst>
            <c:ext xmlns:c16="http://schemas.microsoft.com/office/drawing/2014/chart" uri="{C3380CC4-5D6E-409C-BE32-E72D297353CC}">
              <c16:uniqueId val="{00000000-11E1-4DFB-8203-B17C9E345813}"/>
            </c:ext>
          </c:extLst>
        </c:ser>
        <c:dLbls>
          <c:dLblPos val="outEnd"/>
          <c:showLegendKey val="0"/>
          <c:showVal val="1"/>
          <c:showCatName val="0"/>
          <c:showSerName val="0"/>
          <c:showPercent val="0"/>
          <c:showBubbleSize val="0"/>
        </c:dLbls>
        <c:gapWidth val="101"/>
        <c:axId val="2000407583"/>
        <c:axId val="2000418623"/>
      </c:barChart>
      <c:catAx>
        <c:axId val="2000407583"/>
        <c:scaling>
          <c:orientation val="minMax"/>
        </c:scaling>
        <c:delete val="0"/>
        <c:axPos val="l"/>
        <c:numFmt formatCode="General" sourceLinked="1"/>
        <c:majorTickMark val="out"/>
        <c:minorTickMark val="none"/>
        <c:tickLblPos val="nextTo"/>
        <c:spPr>
          <a:noFill/>
          <a:ln w="12700"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2000418623"/>
        <c:crosses val="autoZero"/>
        <c:auto val="1"/>
        <c:lblAlgn val="ctr"/>
        <c:lblOffset val="100"/>
        <c:noMultiLvlLbl val="0"/>
      </c:catAx>
      <c:valAx>
        <c:axId val="2000418623"/>
        <c:scaling>
          <c:orientation val="minMax"/>
        </c:scaling>
        <c:delete val="0"/>
        <c:axPos val="b"/>
        <c:numFmt formatCode="0" sourceLinked="1"/>
        <c:majorTickMark val="out"/>
        <c:minorTickMark val="none"/>
        <c:tickLblPos val="nextTo"/>
        <c:spPr>
          <a:noFill/>
          <a:ln w="6350" cap="flat" cmpd="sng" algn="ctr">
            <a:solidFill>
              <a:schemeClr val="tx1">
                <a:tint val="7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2000407583"/>
        <c:crosses val="autoZero"/>
        <c:crossBetween val="between"/>
      </c:valAx>
      <c:spPr>
        <a:noFill/>
        <a:ln>
          <a:noFill/>
        </a:ln>
        <a:effectLst/>
      </c:spPr>
    </c:plotArea>
    <c:plotVisOnly val="1"/>
    <c:dispBlanksAs val="gap"/>
    <c:showDLblsOverMax val="0"/>
    <c:extLst/>
  </c:chart>
  <c:spPr>
    <a:solidFill>
      <a:schemeClr val="bg1"/>
    </a:solidFill>
    <a:ln w="6350" cap="flat" cmpd="sng" algn="ctr">
      <a:solidFill>
        <a:schemeClr val="tx1"/>
      </a:solidFill>
      <a:prstDash val="solid"/>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Table!Count of RestaurantID</c:name>
    <c:fmtId val="42"/>
  </c:pivotSource>
  <c:chart>
    <c:title>
      <c:tx>
        <c:rich>
          <a:bodyPr rot="0" spcFirstLastPara="1" vertOverflow="ellipsis" vert="horz" wrap="square" anchor="ctr" anchorCtr="1"/>
          <a:lstStyle/>
          <a:p>
            <a:pPr algn="ctr" rtl="0">
              <a:defRPr lang="en-IN" sz="1400" b="1" i="0" u="none" strike="noStrike" kern="1200" cap="all" spc="50" baseline="0">
                <a:solidFill>
                  <a:srgbClr val="112B08"/>
                </a:solidFill>
                <a:latin typeface="+mn-lt"/>
                <a:ea typeface="+mn-ea"/>
                <a:cs typeface="+mn-cs"/>
              </a:defRPr>
            </a:pPr>
            <a:r>
              <a:rPr lang="en-IN" sz="1400" b="1" i="0" u="none" strike="noStrike" kern="1200" cap="all" spc="50" baseline="0">
                <a:solidFill>
                  <a:srgbClr val="112B08"/>
                </a:solidFill>
                <a:latin typeface="+mn-lt"/>
                <a:ea typeface="+mn-ea"/>
                <a:cs typeface="+mn-cs"/>
              </a:rPr>
              <a:t>COUNTRY WISE COUNT OF RESTAURANT</a:t>
            </a:r>
          </a:p>
        </c:rich>
      </c:tx>
      <c:overlay val="0"/>
      <c:spPr>
        <a:noFill/>
        <a:ln>
          <a:noFill/>
        </a:ln>
        <a:effectLst/>
      </c:spPr>
      <c:txPr>
        <a:bodyPr rot="0" spcFirstLastPara="1" vertOverflow="ellipsis" vert="horz" wrap="square" anchor="ctr" anchorCtr="1"/>
        <a:lstStyle/>
        <a:p>
          <a:pPr algn="ctr" rtl="0">
            <a:defRPr lang="en-IN" sz="1400" b="1" i="0" u="none" strike="noStrike" kern="1200" cap="all" spc="50" baseline="0">
              <a:solidFill>
                <a:srgbClr val="112B08"/>
              </a:solidFill>
              <a:latin typeface="+mn-lt"/>
              <a:ea typeface="+mn-ea"/>
              <a:cs typeface="+mn-cs"/>
            </a:defRPr>
          </a:pPr>
          <a:endParaRPr lang="en-IN"/>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
      </c:pivotFmt>
      <c:pivotFmt>
        <c:idx val="4"/>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5"/>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6"/>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7"/>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Table'!$B$2</c:f>
              <c:strCache>
                <c:ptCount val="1"/>
                <c:pt idx="0">
                  <c:v>Total</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Pt>
            <c:idx val="11"/>
            <c:invertIfNegative val="0"/>
            <c:bubble3D val="0"/>
            <c:extLst>
              <c:ext xmlns:c16="http://schemas.microsoft.com/office/drawing/2014/chart" uri="{C3380CC4-5D6E-409C-BE32-E72D297353CC}">
                <c16:uniqueId val="{00000000-C19F-4DAE-813B-E6FB2423DFA0}"/>
              </c:ext>
            </c:extLst>
          </c:dPt>
          <c:dPt>
            <c:idx val="13"/>
            <c:invertIfNegative val="0"/>
            <c:bubble3D val="0"/>
            <c:extLst>
              <c:ext xmlns:c16="http://schemas.microsoft.com/office/drawing/2014/chart" uri="{C3380CC4-5D6E-409C-BE32-E72D297353CC}">
                <c16:uniqueId val="{00000001-C19F-4DAE-813B-E6FB2423DFA0}"/>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Table'!$A$3:$A$18</c:f>
              <c:strCache>
                <c:ptCount val="15"/>
                <c:pt idx="0">
                  <c:v>Australia</c:v>
                </c:pt>
                <c:pt idx="1">
                  <c:v>Brazil</c:v>
                </c:pt>
                <c:pt idx="2">
                  <c:v>Canada</c:v>
                </c:pt>
                <c:pt idx="3">
                  <c:v>India</c:v>
                </c:pt>
                <c:pt idx="4">
                  <c:v>Indonesia</c:v>
                </c:pt>
                <c:pt idx="5">
                  <c:v>New Zealand</c:v>
                </c:pt>
                <c:pt idx="6">
                  <c:v>Philippines</c:v>
                </c:pt>
                <c:pt idx="7">
                  <c:v>Qatar</c:v>
                </c:pt>
                <c:pt idx="8">
                  <c:v>Singapore</c:v>
                </c:pt>
                <c:pt idx="9">
                  <c:v>South Africa</c:v>
                </c:pt>
                <c:pt idx="10">
                  <c:v>Sri Lanka</c:v>
                </c:pt>
                <c:pt idx="11">
                  <c:v>Turkey</c:v>
                </c:pt>
                <c:pt idx="12">
                  <c:v>United Arab Emirates</c:v>
                </c:pt>
                <c:pt idx="13">
                  <c:v>United Kingdom</c:v>
                </c:pt>
                <c:pt idx="14">
                  <c:v>United States of America</c:v>
                </c:pt>
              </c:strCache>
            </c:strRef>
          </c:cat>
          <c:val>
            <c:numRef>
              <c:f>'Pivot Table'!$B$3:$B$18</c:f>
              <c:numCache>
                <c:formatCode>General</c:formatCode>
                <c:ptCount val="15"/>
                <c:pt idx="0">
                  <c:v>24</c:v>
                </c:pt>
                <c:pt idx="1">
                  <c:v>60</c:v>
                </c:pt>
                <c:pt idx="2">
                  <c:v>4</c:v>
                </c:pt>
                <c:pt idx="3">
                  <c:v>8652</c:v>
                </c:pt>
                <c:pt idx="4">
                  <c:v>21</c:v>
                </c:pt>
                <c:pt idx="5">
                  <c:v>40</c:v>
                </c:pt>
                <c:pt idx="6">
                  <c:v>22</c:v>
                </c:pt>
                <c:pt idx="7">
                  <c:v>20</c:v>
                </c:pt>
                <c:pt idx="8">
                  <c:v>20</c:v>
                </c:pt>
                <c:pt idx="9">
                  <c:v>60</c:v>
                </c:pt>
                <c:pt idx="10">
                  <c:v>20</c:v>
                </c:pt>
                <c:pt idx="11">
                  <c:v>34</c:v>
                </c:pt>
                <c:pt idx="12">
                  <c:v>60</c:v>
                </c:pt>
                <c:pt idx="13">
                  <c:v>80</c:v>
                </c:pt>
                <c:pt idx="14">
                  <c:v>434</c:v>
                </c:pt>
              </c:numCache>
            </c:numRef>
          </c:val>
          <c:extLst>
            <c:ext xmlns:c16="http://schemas.microsoft.com/office/drawing/2014/chart" uri="{C3380CC4-5D6E-409C-BE32-E72D297353CC}">
              <c16:uniqueId val="{00000002-C19F-4DAE-813B-E6FB2423DFA0}"/>
            </c:ext>
          </c:extLst>
        </c:ser>
        <c:dLbls>
          <c:dLblPos val="outEnd"/>
          <c:showLegendKey val="0"/>
          <c:showVal val="1"/>
          <c:showCatName val="0"/>
          <c:showSerName val="0"/>
          <c:showPercent val="0"/>
          <c:showBubbleSize val="0"/>
        </c:dLbls>
        <c:gapWidth val="100"/>
        <c:overlap val="-24"/>
        <c:axId val="2000407583"/>
        <c:axId val="2000418623"/>
      </c:barChart>
      <c:catAx>
        <c:axId val="2000407583"/>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900" b="1" i="0" u="none" strike="noStrike" kern="1200" baseline="0">
                <a:solidFill>
                  <a:schemeClr val="tx1"/>
                </a:solidFill>
                <a:latin typeface="+mn-lt"/>
                <a:ea typeface="+mn-ea"/>
                <a:cs typeface="+mn-cs"/>
              </a:defRPr>
            </a:pPr>
            <a:endParaRPr lang="en-US"/>
          </a:p>
        </c:txPr>
        <c:crossAx val="2000418623"/>
        <c:crosses val="autoZero"/>
        <c:auto val="1"/>
        <c:lblAlgn val="ctr"/>
        <c:lblOffset val="100"/>
        <c:noMultiLvlLbl val="0"/>
      </c:catAx>
      <c:valAx>
        <c:axId val="20004186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00407583"/>
        <c:crosses val="autoZero"/>
        <c:crossBetween val="between"/>
      </c:valAx>
      <c:spPr>
        <a:noFill/>
        <a:ln>
          <a:noFill/>
        </a:ln>
        <a:effectLst/>
      </c:spPr>
    </c:plotArea>
    <c:plotVisOnly val="1"/>
    <c:dispBlanksAs val="gap"/>
    <c:showDLblsOverMax val="0"/>
    <c:extLst/>
  </c:chart>
  <c:spPr>
    <a:solidFill>
      <a:schemeClr val="bg1"/>
    </a:solidFill>
    <a:ln>
      <a:solidFill>
        <a:schemeClr val="tx1"/>
      </a:solid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Table!Average of Votes</c:name>
    <c:fmtId val="36"/>
  </c:pivotSource>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IN" sz="1400">
                <a:solidFill>
                  <a:srgbClr val="112B08"/>
                </a:solidFill>
              </a:rPr>
              <a:t>AVERAGE</a:t>
            </a:r>
            <a:r>
              <a:rPr lang="en-IN" sz="1400" baseline="0">
                <a:solidFill>
                  <a:srgbClr val="112B08"/>
                </a:solidFill>
              </a:rPr>
              <a:t> VOTE AS PER COUNTRY</a:t>
            </a:r>
            <a:endParaRPr lang="en-IN">
              <a:solidFill>
                <a:srgbClr val="112B08"/>
              </a:solidFill>
            </a:endParaRP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IN"/>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a:outerShdw blurRad="57150" dist="19050" dir="5400000" algn="ctr" rotWithShape="0">
              <a:srgbClr val="000000">
                <a:alpha val="63000"/>
              </a:srgbClr>
            </a:outerShdw>
          </a:effectLst>
        </c:spPr>
        <c:marker>
          <c:symbol val="circle"/>
          <c:size val="6"/>
          <c:spPr>
            <a:solidFill>
              <a:schemeClr val="accent2"/>
            </a:solidFill>
            <a:ln w="6350" cap="flat" cmpd="sng" algn="ctr">
              <a:solidFill>
                <a:schemeClr val="accent2"/>
              </a:solidFill>
              <a:prstDash val="solid"/>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a:outerShdw blurRad="57150" dist="19050" dir="5400000" algn="ctr" rotWithShape="0">
              <a:srgbClr val="000000">
                <a:alpha val="63000"/>
              </a:srgbClr>
            </a:outerShdw>
          </a:effectLst>
        </c:spPr>
      </c:pivotFmt>
      <c:pivotFmt>
        <c:idx val="4"/>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40186495940226336"/>
          <c:y val="0.16994272623138604"/>
          <c:w val="0.54074835786480713"/>
          <c:h val="0.71527306509366739"/>
        </c:manualLayout>
      </c:layout>
      <c:barChart>
        <c:barDir val="bar"/>
        <c:grouping val="clustered"/>
        <c:varyColors val="0"/>
        <c:ser>
          <c:idx val="0"/>
          <c:order val="0"/>
          <c:tx>
            <c:strRef>
              <c:f>'Pivot Table'!$H$2</c:f>
              <c:strCache>
                <c:ptCount val="1"/>
                <c:pt idx="0">
                  <c:v>Total</c:v>
                </c:pt>
              </c:strCache>
            </c:strRef>
          </c:tx>
          <c:spPr>
            <a:solidFill>
              <a:schemeClr val="accent2"/>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strRef>
              <c:f>'Pivot Table'!$G$3:$G$18</c:f>
              <c:strCache>
                <c:ptCount val="15"/>
                <c:pt idx="0">
                  <c:v>Australia</c:v>
                </c:pt>
                <c:pt idx="1">
                  <c:v>Brazil</c:v>
                </c:pt>
                <c:pt idx="2">
                  <c:v>Canada</c:v>
                </c:pt>
                <c:pt idx="3">
                  <c:v>India</c:v>
                </c:pt>
                <c:pt idx="4">
                  <c:v>Indonesia</c:v>
                </c:pt>
                <c:pt idx="5">
                  <c:v>New Zealand</c:v>
                </c:pt>
                <c:pt idx="6">
                  <c:v>Philippines</c:v>
                </c:pt>
                <c:pt idx="7">
                  <c:v>Qatar</c:v>
                </c:pt>
                <c:pt idx="8">
                  <c:v>Singapore</c:v>
                </c:pt>
                <c:pt idx="9">
                  <c:v>South Africa</c:v>
                </c:pt>
                <c:pt idx="10">
                  <c:v>Sri Lanka</c:v>
                </c:pt>
                <c:pt idx="11">
                  <c:v>Turkey</c:v>
                </c:pt>
                <c:pt idx="12">
                  <c:v>United Arab Emirates</c:v>
                </c:pt>
                <c:pt idx="13">
                  <c:v>United Kingdom</c:v>
                </c:pt>
                <c:pt idx="14">
                  <c:v>United States of America</c:v>
                </c:pt>
              </c:strCache>
            </c:strRef>
          </c:cat>
          <c:val>
            <c:numRef>
              <c:f>'Pivot Table'!$H$3:$H$18</c:f>
              <c:numCache>
                <c:formatCode>0</c:formatCode>
                <c:ptCount val="15"/>
                <c:pt idx="0">
                  <c:v>111.41666666666667</c:v>
                </c:pt>
                <c:pt idx="1">
                  <c:v>19.616666666666667</c:v>
                </c:pt>
                <c:pt idx="2">
                  <c:v>103</c:v>
                </c:pt>
                <c:pt idx="3">
                  <c:v>137.21255201109571</c:v>
                </c:pt>
                <c:pt idx="4">
                  <c:v>772.09523809523807</c:v>
                </c:pt>
                <c:pt idx="5">
                  <c:v>243.02500000000001</c:v>
                </c:pt>
                <c:pt idx="6">
                  <c:v>407.40909090909093</c:v>
                </c:pt>
                <c:pt idx="7">
                  <c:v>163.80000000000001</c:v>
                </c:pt>
                <c:pt idx="8">
                  <c:v>31.9</c:v>
                </c:pt>
                <c:pt idx="9">
                  <c:v>315.16666666666669</c:v>
                </c:pt>
                <c:pt idx="10">
                  <c:v>146.44999999999999</c:v>
                </c:pt>
                <c:pt idx="11">
                  <c:v>431.47058823529414</c:v>
                </c:pt>
                <c:pt idx="12">
                  <c:v>493.51666666666665</c:v>
                </c:pt>
                <c:pt idx="13">
                  <c:v>205.48750000000001</c:v>
                </c:pt>
                <c:pt idx="14">
                  <c:v>428.22119815668202</c:v>
                </c:pt>
              </c:numCache>
            </c:numRef>
          </c:val>
          <c:extLst>
            <c:ext xmlns:c16="http://schemas.microsoft.com/office/drawing/2014/chart" uri="{C3380CC4-5D6E-409C-BE32-E72D297353CC}">
              <c16:uniqueId val="{00000000-9962-4EF7-92F6-DC49B789C984}"/>
            </c:ext>
          </c:extLst>
        </c:ser>
        <c:dLbls>
          <c:dLblPos val="outEnd"/>
          <c:showLegendKey val="0"/>
          <c:showVal val="1"/>
          <c:showCatName val="0"/>
          <c:showSerName val="0"/>
          <c:showPercent val="0"/>
          <c:showBubbleSize val="0"/>
        </c:dLbls>
        <c:gapWidth val="101"/>
        <c:axId val="2000407583"/>
        <c:axId val="2000418623"/>
      </c:barChart>
      <c:catAx>
        <c:axId val="2000407583"/>
        <c:scaling>
          <c:orientation val="minMax"/>
        </c:scaling>
        <c:delete val="0"/>
        <c:axPos val="l"/>
        <c:numFmt formatCode="General" sourceLinked="1"/>
        <c:majorTickMark val="out"/>
        <c:minorTickMark val="none"/>
        <c:tickLblPos val="nextTo"/>
        <c:spPr>
          <a:noFill/>
          <a:ln w="12700"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2000418623"/>
        <c:crosses val="autoZero"/>
        <c:auto val="1"/>
        <c:lblAlgn val="ctr"/>
        <c:lblOffset val="100"/>
        <c:noMultiLvlLbl val="0"/>
      </c:catAx>
      <c:valAx>
        <c:axId val="2000418623"/>
        <c:scaling>
          <c:orientation val="minMax"/>
        </c:scaling>
        <c:delete val="0"/>
        <c:axPos val="b"/>
        <c:numFmt formatCode="0" sourceLinked="1"/>
        <c:majorTickMark val="out"/>
        <c:minorTickMark val="none"/>
        <c:tickLblPos val="nextTo"/>
        <c:spPr>
          <a:noFill/>
          <a:ln w="6350" cap="flat" cmpd="sng" algn="ctr">
            <a:solidFill>
              <a:schemeClr val="tx1">
                <a:tint val="7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2000407583"/>
        <c:crosses val="autoZero"/>
        <c:crossBetween val="between"/>
      </c:valAx>
      <c:spPr>
        <a:noFill/>
        <a:ln>
          <a:noFill/>
        </a:ln>
        <a:effectLst/>
      </c:spPr>
    </c:plotArea>
    <c:plotVisOnly val="1"/>
    <c:dispBlanksAs val="gap"/>
    <c:showDLblsOverMax val="0"/>
    <c:extLst/>
  </c:chart>
  <c:spPr>
    <a:solidFill>
      <a:schemeClr val="bg1"/>
    </a:solidFill>
    <a:ln w="6350" cap="flat" cmpd="sng" algn="ctr">
      <a:solidFill>
        <a:schemeClr val="tx1"/>
      </a:solidFill>
      <a:prstDash val="solid"/>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Table!Average of Price in USD</c:name>
    <c:fmtId val="16"/>
  </c:pivotSource>
  <c:chart>
    <c:title>
      <c:tx>
        <c:rich>
          <a:bodyPr rot="0" spcFirstLastPara="1" vertOverflow="ellipsis" vert="horz" wrap="square" anchor="ctr" anchorCtr="1"/>
          <a:lstStyle/>
          <a:p>
            <a:pPr>
              <a:defRPr sz="1400" b="1" i="0" u="none" strike="noStrike" kern="1200" cap="all" spc="150" baseline="0">
                <a:solidFill>
                  <a:schemeClr val="tx1">
                    <a:lumMod val="50000"/>
                    <a:lumOff val="50000"/>
                  </a:schemeClr>
                </a:solidFill>
                <a:latin typeface="+mn-lt"/>
                <a:ea typeface="+mn-ea"/>
                <a:cs typeface="+mn-cs"/>
              </a:defRPr>
            </a:pPr>
            <a:r>
              <a:rPr lang="en-IN" sz="1400">
                <a:solidFill>
                  <a:srgbClr val="112B08"/>
                </a:solidFill>
              </a:rPr>
              <a:t>COUNTRY</a:t>
            </a:r>
            <a:r>
              <a:rPr lang="en-IN" sz="1400" baseline="0">
                <a:solidFill>
                  <a:srgbClr val="112B08"/>
                </a:solidFill>
              </a:rPr>
              <a:t> WISE EXPENDITURE IN USD</a:t>
            </a:r>
            <a:endParaRPr lang="en-IN" sz="1400">
              <a:solidFill>
                <a:srgbClr val="112B08"/>
              </a:solidFill>
            </a:endParaRPr>
          </a:p>
        </c:rich>
      </c:tx>
      <c:overlay val="0"/>
      <c:spPr>
        <a:noFill/>
        <a:ln>
          <a:noFill/>
        </a:ln>
        <a:effectLst/>
      </c:spPr>
      <c:txPr>
        <a:bodyPr rot="0" spcFirstLastPara="1" vertOverflow="ellipsis" vert="horz" wrap="square" anchor="ctr" anchorCtr="1"/>
        <a:lstStyle/>
        <a:p>
          <a:pPr>
            <a:defRPr sz="1400" b="1" i="0" u="none" strike="noStrike" kern="1200" cap="all" spc="150" baseline="0">
              <a:solidFill>
                <a:schemeClr val="tx1">
                  <a:lumMod val="50000"/>
                  <a:lumOff val="50000"/>
                </a:schemeClr>
              </a:solidFill>
              <a:latin typeface="+mn-lt"/>
              <a:ea typeface="+mn-ea"/>
              <a:cs typeface="+mn-cs"/>
            </a:defRPr>
          </a:pPr>
          <a:endParaRPr lang="en-IN"/>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a:innerShdw blurRad="114300">
              <a:schemeClr val="accent1"/>
            </a:innerShdw>
          </a:effectLst>
        </c:spPr>
        <c:marker>
          <c:symbol val="circle"/>
          <c:size val="6"/>
          <c:spPr>
            <a:solidFill>
              <a:schemeClr val="accent2"/>
            </a:solidFill>
            <a:ln w="6350" cap="flat" cmpd="sng" algn="ctr">
              <a:solidFill>
                <a:schemeClr val="accent2"/>
              </a:solidFill>
              <a:prstDash val="solid"/>
              <a:round/>
            </a:ln>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a:innerShdw blurRad="114300">
              <a:schemeClr val="accent1"/>
            </a:inn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a:innerShdw blurRad="114300">
              <a:schemeClr val="accent1"/>
            </a:inn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2"/>
          </a:solidFill>
          <a:ln>
            <a:noFill/>
          </a:ln>
          <a:effectLst>
            <a:innerShdw blurRad="114300">
              <a:schemeClr val="accent1"/>
            </a:inn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2"/>
          </a:solidFill>
          <a:ln>
            <a:noFill/>
          </a:ln>
          <a:effectLst>
            <a:innerShdw blurRad="114300">
              <a:schemeClr val="accent1"/>
            </a:inn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2"/>
          </a:solidFill>
          <a:ln>
            <a:noFill/>
          </a:ln>
          <a:effectLst>
            <a:innerShdw blurRad="114300">
              <a:schemeClr val="accent1"/>
            </a:inn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rgbClr val="70101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1568372219155262"/>
          <c:y val="0.20495550482225228"/>
          <c:w val="0.78724118894732242"/>
          <c:h val="0.51572628865178838"/>
        </c:manualLayout>
      </c:layout>
      <c:barChart>
        <c:barDir val="col"/>
        <c:grouping val="clustered"/>
        <c:varyColors val="0"/>
        <c:ser>
          <c:idx val="0"/>
          <c:order val="0"/>
          <c:tx>
            <c:strRef>
              <c:f>'Pivot Table'!$K$2</c:f>
              <c:strCache>
                <c:ptCount val="1"/>
                <c:pt idx="0">
                  <c:v>Total</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strRef>
              <c:f>'Pivot Table'!$J$3:$J$18</c:f>
              <c:strCache>
                <c:ptCount val="15"/>
                <c:pt idx="0">
                  <c:v>Australia</c:v>
                </c:pt>
                <c:pt idx="1">
                  <c:v>Brazil</c:v>
                </c:pt>
                <c:pt idx="2">
                  <c:v>Canada</c:v>
                </c:pt>
                <c:pt idx="3">
                  <c:v>India</c:v>
                </c:pt>
                <c:pt idx="4">
                  <c:v>Indonesia</c:v>
                </c:pt>
                <c:pt idx="5">
                  <c:v>New Zealand</c:v>
                </c:pt>
                <c:pt idx="6">
                  <c:v>Philippines</c:v>
                </c:pt>
                <c:pt idx="7">
                  <c:v>Qatar</c:v>
                </c:pt>
                <c:pt idx="8">
                  <c:v>Singapore</c:v>
                </c:pt>
                <c:pt idx="9">
                  <c:v>South Africa</c:v>
                </c:pt>
                <c:pt idx="10">
                  <c:v>Sri Lanka</c:v>
                </c:pt>
                <c:pt idx="11">
                  <c:v>Turkey</c:v>
                </c:pt>
                <c:pt idx="12">
                  <c:v>United Arab Emirates</c:v>
                </c:pt>
                <c:pt idx="13">
                  <c:v>United Kingdom</c:v>
                </c:pt>
                <c:pt idx="14">
                  <c:v>United States of America</c:v>
                </c:pt>
              </c:strCache>
            </c:strRef>
          </c:cat>
          <c:val>
            <c:numRef>
              <c:f>'Pivot Table'!$K$3:$K$18</c:f>
              <c:numCache>
                <c:formatCode>0</c:formatCode>
                <c:ptCount val="15"/>
                <c:pt idx="0">
                  <c:v>24.083333333333332</c:v>
                </c:pt>
                <c:pt idx="1">
                  <c:v>28.279999999999994</c:v>
                </c:pt>
                <c:pt idx="2">
                  <c:v>36.25</c:v>
                </c:pt>
                <c:pt idx="3">
                  <c:v>7.4804438280166465</c:v>
                </c:pt>
                <c:pt idx="4">
                  <c:v>18.277380952380952</c:v>
                </c:pt>
                <c:pt idx="5">
                  <c:v>41.85</c:v>
                </c:pt>
                <c:pt idx="6">
                  <c:v>117.29772727272729</c:v>
                </c:pt>
                <c:pt idx="7">
                  <c:v>60.412500000000001</c:v>
                </c:pt>
                <c:pt idx="8">
                  <c:v>155.75</c:v>
                </c:pt>
                <c:pt idx="9">
                  <c:v>22.245866666666664</c:v>
                </c:pt>
                <c:pt idx="10">
                  <c:v>7.3625000000000016</c:v>
                </c:pt>
                <c:pt idx="11">
                  <c:v>3.1395588235294118</c:v>
                </c:pt>
                <c:pt idx="12">
                  <c:v>44.93249999999999</c:v>
                </c:pt>
                <c:pt idx="13">
                  <c:v>60.721875000000011</c:v>
                </c:pt>
                <c:pt idx="14">
                  <c:v>26.152073732718893</c:v>
                </c:pt>
              </c:numCache>
            </c:numRef>
          </c:val>
          <c:extLst>
            <c:ext xmlns:c16="http://schemas.microsoft.com/office/drawing/2014/chart" uri="{C3380CC4-5D6E-409C-BE32-E72D297353CC}">
              <c16:uniqueId val="{00000000-BC3D-43EC-8914-F6E4D9970E23}"/>
            </c:ext>
          </c:extLst>
        </c:ser>
        <c:dLbls>
          <c:dLblPos val="outEnd"/>
          <c:showLegendKey val="0"/>
          <c:showVal val="1"/>
          <c:showCatName val="0"/>
          <c:showSerName val="0"/>
          <c:showPercent val="0"/>
          <c:showBubbleSize val="0"/>
        </c:dLbls>
        <c:gapWidth val="164"/>
        <c:overlap val="-22"/>
        <c:axId val="1904250943"/>
        <c:axId val="1904248063"/>
      </c:barChart>
      <c:catAx>
        <c:axId val="1904250943"/>
        <c:scaling>
          <c:orientation val="minMax"/>
        </c:scaling>
        <c:delete val="0"/>
        <c:axPos val="b"/>
        <c:numFmt formatCode="General" sourceLinked="1"/>
        <c:majorTickMark val="none"/>
        <c:minorTickMark val="none"/>
        <c:tickLblPos val="nextTo"/>
        <c:spPr>
          <a:noFill/>
          <a:ln w="19050" cap="flat" cmpd="sng" algn="ctr">
            <a:solidFill>
              <a:schemeClr val="tx1">
                <a:lumMod val="25000"/>
                <a:lumOff val="75000"/>
              </a:schemeClr>
            </a:solidFill>
            <a:prstDash val="solid"/>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1904248063"/>
        <c:crosses val="autoZero"/>
        <c:auto val="1"/>
        <c:lblAlgn val="ctr"/>
        <c:lblOffset val="100"/>
        <c:noMultiLvlLbl val="0"/>
      </c:catAx>
      <c:valAx>
        <c:axId val="1904248063"/>
        <c:scaling>
          <c:orientation val="minMax"/>
        </c:scaling>
        <c:delete val="0"/>
        <c:axPos val="l"/>
        <c:majorGridlines>
          <c:spPr>
            <a:ln w="6350" cap="flat" cmpd="sng" algn="ctr">
              <a:solidFill>
                <a:schemeClr val="accent1">
                  <a:alpha val="22000"/>
                </a:schemeClr>
              </a:solidFill>
              <a:prstDash val="solid"/>
              <a:round/>
            </a:ln>
            <a:effectLst/>
          </c:spPr>
        </c:majorGridlines>
        <c:numFmt formatCode="0" sourceLinked="1"/>
        <c:majorTickMark val="out"/>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04250943"/>
        <c:crosses val="autoZero"/>
        <c:crossBetween val="between"/>
      </c:valAx>
      <c:spPr>
        <a:noFill/>
        <a:ln>
          <a:noFill/>
        </a:ln>
        <a:effectLst/>
      </c:spPr>
    </c:plotArea>
    <c:plotVisOnly val="1"/>
    <c:dispBlanksAs val="gap"/>
    <c:showDLblsOverMax val="0"/>
    <c:extLst/>
  </c:chart>
  <c:spPr>
    <a:solidFill>
      <a:schemeClr val="bg1"/>
    </a:solidFill>
    <a:ln w="6350" cap="flat" cmpd="sng" algn="ctr">
      <a:solidFill>
        <a:schemeClr val="tx1"/>
      </a:solidFill>
      <a:prstDash val="solid"/>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Table!Top 10 Cuisisnes</c:name>
    <c:fmtId val="13"/>
  </c:pivotSource>
  <c:chart>
    <c:title>
      <c:tx>
        <c:rich>
          <a:bodyPr rot="0" spcFirstLastPara="1" vertOverflow="ellipsis" vert="horz" wrap="square" anchor="ctr" anchorCtr="1"/>
          <a:lstStyle/>
          <a:p>
            <a:pPr algn="ctr" rtl="0">
              <a:defRPr lang="en-US" sz="1400" b="1" i="0" u="none" strike="noStrike" kern="1200" cap="all" spc="50" baseline="0">
                <a:solidFill>
                  <a:srgbClr val="112B08"/>
                </a:solidFill>
                <a:latin typeface="+mn-lt"/>
                <a:ea typeface="+mn-ea"/>
                <a:cs typeface="+mn-cs"/>
              </a:defRPr>
            </a:pPr>
            <a:r>
              <a:rPr lang="en-US" sz="1400" b="1" i="0" u="none" strike="noStrike" kern="1200" cap="all" spc="50" baseline="0">
                <a:solidFill>
                  <a:srgbClr val="112B08"/>
                </a:solidFill>
                <a:latin typeface="+mn-lt"/>
                <a:ea typeface="+mn-ea"/>
                <a:cs typeface="+mn-cs"/>
              </a:rPr>
              <a:t>Top 10 Cuisines </a:t>
            </a:r>
          </a:p>
        </c:rich>
      </c:tx>
      <c:overlay val="0"/>
      <c:spPr>
        <a:noFill/>
        <a:ln>
          <a:noFill/>
        </a:ln>
        <a:effectLst/>
      </c:spPr>
      <c:txPr>
        <a:bodyPr rot="0" spcFirstLastPara="1" vertOverflow="ellipsis" vert="horz" wrap="square" anchor="ctr" anchorCtr="1"/>
        <a:lstStyle/>
        <a:p>
          <a:pPr algn="ctr" rtl="0">
            <a:defRPr lang="en-US" sz="1400" b="1" i="0" u="none" strike="noStrike" kern="1200" cap="all" spc="50" baseline="0">
              <a:solidFill>
                <a:srgbClr val="112B08"/>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
      </c:pivotFmt>
      <c:pivotFmt>
        <c:idx val="4"/>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5"/>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6"/>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7"/>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8"/>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9"/>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0"/>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Table'!$N$2</c:f>
              <c:strCache>
                <c:ptCount val="1"/>
                <c:pt idx="0">
                  <c:v>Total</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Table'!$M$3:$M$13</c:f>
              <c:strCache>
                <c:ptCount val="10"/>
                <c:pt idx="0">
                  <c:v>North Indian</c:v>
                </c:pt>
                <c:pt idx="1">
                  <c:v>North Indian, Chinese</c:v>
                </c:pt>
                <c:pt idx="2">
                  <c:v>Chinese</c:v>
                </c:pt>
                <c:pt idx="3">
                  <c:v>Fast Food</c:v>
                </c:pt>
                <c:pt idx="4">
                  <c:v>North Indian, Mughlai</c:v>
                </c:pt>
                <c:pt idx="5">
                  <c:v>Cafe</c:v>
                </c:pt>
                <c:pt idx="6">
                  <c:v>Bakery</c:v>
                </c:pt>
                <c:pt idx="7">
                  <c:v>North Indian, Mughlai, Chinese</c:v>
                </c:pt>
                <c:pt idx="8">
                  <c:v>Bakery, Desserts</c:v>
                </c:pt>
                <c:pt idx="9">
                  <c:v>Street Food</c:v>
                </c:pt>
              </c:strCache>
            </c:strRef>
          </c:cat>
          <c:val>
            <c:numRef>
              <c:f>'Pivot Table'!$N$3:$N$13</c:f>
              <c:numCache>
                <c:formatCode>General</c:formatCode>
                <c:ptCount val="10"/>
                <c:pt idx="0">
                  <c:v>936</c:v>
                </c:pt>
                <c:pt idx="1">
                  <c:v>511</c:v>
                </c:pt>
                <c:pt idx="2">
                  <c:v>354</c:v>
                </c:pt>
                <c:pt idx="3">
                  <c:v>354</c:v>
                </c:pt>
                <c:pt idx="4">
                  <c:v>334</c:v>
                </c:pt>
                <c:pt idx="5">
                  <c:v>299</c:v>
                </c:pt>
                <c:pt idx="6">
                  <c:v>218</c:v>
                </c:pt>
                <c:pt idx="7">
                  <c:v>197</c:v>
                </c:pt>
                <c:pt idx="8">
                  <c:v>170</c:v>
                </c:pt>
                <c:pt idx="9">
                  <c:v>149</c:v>
                </c:pt>
              </c:numCache>
            </c:numRef>
          </c:val>
          <c:extLst>
            <c:ext xmlns:c16="http://schemas.microsoft.com/office/drawing/2014/chart" uri="{C3380CC4-5D6E-409C-BE32-E72D297353CC}">
              <c16:uniqueId val="{00000000-D101-418C-8AED-F60BF474F35A}"/>
            </c:ext>
          </c:extLst>
        </c:ser>
        <c:dLbls>
          <c:dLblPos val="outEnd"/>
          <c:showLegendKey val="0"/>
          <c:showVal val="1"/>
          <c:showCatName val="0"/>
          <c:showSerName val="0"/>
          <c:showPercent val="0"/>
          <c:showBubbleSize val="0"/>
        </c:dLbls>
        <c:gapWidth val="182"/>
        <c:axId val="2000407583"/>
        <c:axId val="2000418623"/>
      </c:barChart>
      <c:catAx>
        <c:axId val="200040758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2000418623"/>
        <c:crosses val="autoZero"/>
        <c:auto val="1"/>
        <c:lblAlgn val="ctr"/>
        <c:lblOffset val="100"/>
        <c:noMultiLvlLbl val="0"/>
      </c:catAx>
      <c:valAx>
        <c:axId val="2000418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00407583"/>
        <c:crosses val="autoZero"/>
        <c:crossBetween val="between"/>
      </c:valAx>
      <c:spPr>
        <a:noFill/>
        <a:ln>
          <a:noFill/>
        </a:ln>
        <a:effectLst/>
      </c:spPr>
    </c:plotArea>
    <c:plotVisOnly val="1"/>
    <c:dispBlanksAs val="gap"/>
    <c:showDLblsOverMax val="0"/>
    <c:extLst/>
  </c:chart>
  <c:spPr>
    <a:solidFill>
      <a:schemeClr val="bg1"/>
    </a:solidFill>
    <a:ln>
      <a:solidFill>
        <a:schemeClr val="tx1"/>
      </a:solid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Table!Average_Rating_per_Country</c:name>
    <c:fmtId val="1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solidFill>
                  <a:srgbClr val="112B08"/>
                </a:solidFill>
              </a:rPr>
              <a:t>COUNTRY</a:t>
            </a:r>
            <a:r>
              <a:rPr lang="en-US" b="1" baseline="0">
                <a:solidFill>
                  <a:srgbClr val="112B08"/>
                </a:solidFill>
              </a:rPr>
              <a:t> WISE AVERAGE RATING</a:t>
            </a:r>
            <a:endParaRPr lang="en-US" b="1">
              <a:solidFill>
                <a:srgbClr val="112B08"/>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2"/>
          </a:solidFill>
          <a:ln>
            <a:noFill/>
          </a:ln>
          <a:effectLst/>
          <a:sp3d/>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
        <c:spPr>
          <a:solidFill>
            <a:schemeClr val="accent2"/>
          </a:solidFill>
          <a:ln>
            <a:noFill/>
          </a:ln>
          <a:effectLst/>
          <a:sp3d/>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
        <c:spPr>
          <a:solidFill>
            <a:schemeClr val="accent2"/>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6013225370197574E-2"/>
          <c:y val="0.18821770847378377"/>
          <c:w val="0.93473174988919994"/>
          <c:h val="0.45827070490769961"/>
        </c:manualLayout>
      </c:layout>
      <c:bar3DChart>
        <c:barDir val="col"/>
        <c:grouping val="clustered"/>
        <c:varyColors val="0"/>
        <c:ser>
          <c:idx val="0"/>
          <c:order val="0"/>
          <c:tx>
            <c:strRef>
              <c:f>'Pivot Table'!$K$21</c:f>
              <c:strCache>
                <c:ptCount val="1"/>
                <c:pt idx="0">
                  <c:v>Total</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Table'!$J$22:$J$37</c:f>
              <c:strCache>
                <c:ptCount val="15"/>
                <c:pt idx="0">
                  <c:v>Australia</c:v>
                </c:pt>
                <c:pt idx="1">
                  <c:v>Brazil</c:v>
                </c:pt>
                <c:pt idx="2">
                  <c:v>Canada</c:v>
                </c:pt>
                <c:pt idx="3">
                  <c:v>India</c:v>
                </c:pt>
                <c:pt idx="4">
                  <c:v>Indonesia</c:v>
                </c:pt>
                <c:pt idx="5">
                  <c:v>New Zealand</c:v>
                </c:pt>
                <c:pt idx="6">
                  <c:v>Philippines</c:v>
                </c:pt>
                <c:pt idx="7">
                  <c:v>Qatar</c:v>
                </c:pt>
                <c:pt idx="8">
                  <c:v>Singapore</c:v>
                </c:pt>
                <c:pt idx="9">
                  <c:v>South Africa</c:v>
                </c:pt>
                <c:pt idx="10">
                  <c:v>Sri Lanka</c:v>
                </c:pt>
                <c:pt idx="11">
                  <c:v>Turkey</c:v>
                </c:pt>
                <c:pt idx="12">
                  <c:v>United Arab Emirates</c:v>
                </c:pt>
                <c:pt idx="13">
                  <c:v>United Kingdom</c:v>
                </c:pt>
                <c:pt idx="14">
                  <c:v>United States of America</c:v>
                </c:pt>
              </c:strCache>
            </c:strRef>
          </c:cat>
          <c:val>
            <c:numRef>
              <c:f>'Pivot Table'!$K$22:$K$37</c:f>
              <c:numCache>
                <c:formatCode>0.0</c:formatCode>
                <c:ptCount val="15"/>
                <c:pt idx="0">
                  <c:v>3.6583333333333337</c:v>
                </c:pt>
                <c:pt idx="1">
                  <c:v>3.8466666666666667</c:v>
                </c:pt>
                <c:pt idx="2">
                  <c:v>3.5750000000000002</c:v>
                </c:pt>
                <c:pt idx="3">
                  <c:v>2.7705501618123018</c:v>
                </c:pt>
                <c:pt idx="4">
                  <c:v>4.295238095238096</c:v>
                </c:pt>
                <c:pt idx="5">
                  <c:v>4.2624999999999993</c:v>
                </c:pt>
                <c:pt idx="6">
                  <c:v>4.4681818181818187</c:v>
                </c:pt>
                <c:pt idx="7">
                  <c:v>4.0599999999999996</c:v>
                </c:pt>
                <c:pt idx="8">
                  <c:v>3.5750000000000002</c:v>
                </c:pt>
                <c:pt idx="9">
                  <c:v>4.2100000000000009</c:v>
                </c:pt>
                <c:pt idx="10">
                  <c:v>3.87</c:v>
                </c:pt>
                <c:pt idx="11">
                  <c:v>4.3</c:v>
                </c:pt>
                <c:pt idx="12">
                  <c:v>4.2333333333333352</c:v>
                </c:pt>
                <c:pt idx="13">
                  <c:v>4.0999999999999996</c:v>
                </c:pt>
                <c:pt idx="14">
                  <c:v>4.0112903225806438</c:v>
                </c:pt>
              </c:numCache>
            </c:numRef>
          </c:val>
          <c:extLst>
            <c:ext xmlns:c16="http://schemas.microsoft.com/office/drawing/2014/chart" uri="{C3380CC4-5D6E-409C-BE32-E72D297353CC}">
              <c16:uniqueId val="{00000000-FE72-483C-963D-043031A276D0}"/>
            </c:ext>
          </c:extLst>
        </c:ser>
        <c:dLbls>
          <c:showLegendKey val="0"/>
          <c:showVal val="1"/>
          <c:showCatName val="0"/>
          <c:showSerName val="0"/>
          <c:showPercent val="0"/>
          <c:showBubbleSize val="0"/>
        </c:dLbls>
        <c:gapWidth val="150"/>
        <c:shape val="box"/>
        <c:axId val="1353073952"/>
        <c:axId val="1353074432"/>
        <c:axId val="0"/>
      </c:bar3DChart>
      <c:catAx>
        <c:axId val="1353073952"/>
        <c:scaling>
          <c:orientation val="minMax"/>
        </c:scaling>
        <c:delete val="0"/>
        <c:axPos val="b"/>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1353074432"/>
        <c:crosses val="autoZero"/>
        <c:auto val="1"/>
        <c:lblAlgn val="ctr"/>
        <c:lblOffset val="100"/>
        <c:noMultiLvlLbl val="0"/>
      </c:catAx>
      <c:valAx>
        <c:axId val="1353074432"/>
        <c:scaling>
          <c:orientation val="minMax"/>
        </c:scaling>
        <c:delete val="1"/>
        <c:axPos val="l"/>
        <c:numFmt formatCode="0.0" sourceLinked="1"/>
        <c:majorTickMark val="out"/>
        <c:minorTickMark val="none"/>
        <c:tickLblPos val="nextTo"/>
        <c:crossAx val="13530739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Table!Price range distribution</c:name>
    <c:fmtId val="28"/>
  </c:pivotSource>
  <c:chart>
    <c:title>
      <c:tx>
        <c:rich>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r>
              <a:rPr lang="en-IN" sz="1400" b="1">
                <a:solidFill>
                  <a:schemeClr val="tx1"/>
                </a:solidFill>
              </a:rPr>
              <a:t>DISTRIBUTION OF PRICE RANGE</a:t>
            </a:r>
          </a:p>
        </c:rich>
      </c:tx>
      <c:layout>
        <c:manualLayout>
          <c:xMode val="edge"/>
          <c:yMode val="edge"/>
          <c:x val="0.16547686496694999"/>
          <c:y val="3.8204393505253106E-2"/>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title>
    <c:autoTitleDeleted val="0"/>
    <c:pivotFmts>
      <c:pivotFmt>
        <c:idx val="0"/>
      </c:pivotFmt>
      <c:pivotFmt>
        <c:idx val="1"/>
      </c:pivotFmt>
      <c:pivotFmt>
        <c:idx val="2"/>
      </c:pivotFmt>
      <c:pivotFmt>
        <c:idx val="3"/>
      </c:pivotFmt>
      <c:pivotFmt>
        <c:idx val="4"/>
      </c:pivotFmt>
      <c:pivotFmt>
        <c:idx val="5"/>
      </c:pivotFmt>
      <c:pivotFmt>
        <c:idx val="6"/>
      </c:pivotFmt>
      <c:pivotFmt>
        <c:idx val="7"/>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8"/>
        <c:spPr>
          <a:gradFill rotWithShape="1">
            <a:gsLst>
              <a:gs pos="0">
                <a:schemeClr val="accent2">
                  <a:shade val="86000"/>
                  <a:satMod val="103000"/>
                  <a:lumMod val="102000"/>
                  <a:tint val="94000"/>
                </a:schemeClr>
              </a:gs>
              <a:gs pos="50000">
                <a:schemeClr val="accent2">
                  <a:shade val="86000"/>
                  <a:satMod val="110000"/>
                  <a:lumMod val="100000"/>
                  <a:shade val="100000"/>
                </a:schemeClr>
              </a:gs>
              <a:gs pos="100000">
                <a:schemeClr val="accent2">
                  <a:shade val="86000"/>
                  <a:lumMod val="99000"/>
                  <a:satMod val="120000"/>
                  <a:shade val="78000"/>
                </a:schemeClr>
              </a:gs>
            </a:gsLst>
            <a:lin ang="5400000" scaled="0"/>
          </a:gradFill>
          <a:ln>
            <a:noFill/>
          </a:ln>
          <a:effectLst/>
        </c:spPr>
        <c:dLbl>
          <c:idx val="0"/>
          <c:layout>
            <c:manualLayout>
              <c:x val="-0.22799355962857584"/>
              <c:y val="-3.5621214014914804E-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856B5749-2F2F-4145-842C-C3AD9170D038}"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61138F28-6CBF-4E8B-B323-ADF21D826D0A}"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
        <c:idx val="9"/>
        <c:spPr>
          <a:gradFill rotWithShape="1">
            <a:gsLst>
              <a:gs pos="0">
                <a:schemeClr val="accent2">
                  <a:tint val="58000"/>
                  <a:satMod val="103000"/>
                  <a:lumMod val="102000"/>
                  <a:tint val="94000"/>
                </a:schemeClr>
              </a:gs>
              <a:gs pos="50000">
                <a:schemeClr val="accent2">
                  <a:tint val="58000"/>
                  <a:satMod val="110000"/>
                  <a:lumMod val="100000"/>
                  <a:shade val="100000"/>
                </a:schemeClr>
              </a:gs>
              <a:gs pos="100000">
                <a:schemeClr val="accent2">
                  <a:tint val="58000"/>
                  <a:lumMod val="99000"/>
                  <a:satMod val="120000"/>
                  <a:shade val="78000"/>
                </a:schemeClr>
              </a:gs>
            </a:gsLst>
            <a:lin ang="5400000" scaled="0"/>
          </a:gradFill>
          <a:ln>
            <a:noFill/>
          </a:ln>
          <a:effectLst/>
        </c:spPr>
        <c:dLbl>
          <c:idx val="0"/>
          <c:layout>
            <c:manualLayout>
              <c:x val="1.3524779990735426E-3"/>
              <c:y val="8.4243802857976086E-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6628165D-00EB-4F57-9E61-70D4DEC766B1}"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4A4323A3-19D9-437F-B845-7B09110468D7}"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
        <c:idx val="10"/>
        <c:spPr>
          <a:gradFill rotWithShape="1">
            <a:gsLst>
              <a:gs pos="0">
                <a:schemeClr val="accent2">
                  <a:shade val="58000"/>
                  <a:satMod val="103000"/>
                  <a:lumMod val="102000"/>
                  <a:tint val="94000"/>
                </a:schemeClr>
              </a:gs>
              <a:gs pos="50000">
                <a:schemeClr val="accent2">
                  <a:shade val="58000"/>
                  <a:satMod val="110000"/>
                  <a:lumMod val="100000"/>
                  <a:shade val="100000"/>
                </a:schemeClr>
              </a:gs>
              <a:gs pos="100000">
                <a:schemeClr val="accent2">
                  <a:shade val="58000"/>
                  <a:lumMod val="99000"/>
                  <a:satMod val="120000"/>
                  <a:shade val="78000"/>
                </a:schemeClr>
              </a:gs>
            </a:gsLst>
            <a:lin ang="5400000" scaled="0"/>
          </a:gradFill>
          <a:ln>
            <a:noFill/>
          </a:ln>
          <a:effectLst/>
        </c:spPr>
        <c:dLbl>
          <c:idx val="0"/>
          <c:layout>
            <c:manualLayout>
              <c:x val="0.17939875162663479"/>
              <c:y val="-1.1461234012415115E-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110D0A28-62EE-4FFB-AE8F-3A473D1A0BF1}"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B85D1498-D120-4D06-841F-7D780CAB7826}"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
        <c:idx val="11"/>
        <c:spPr>
          <a:gradFill rotWithShape="1">
            <a:gsLst>
              <a:gs pos="0">
                <a:schemeClr val="accent2">
                  <a:tint val="86000"/>
                  <a:satMod val="103000"/>
                  <a:lumMod val="102000"/>
                  <a:tint val="94000"/>
                </a:schemeClr>
              </a:gs>
              <a:gs pos="50000">
                <a:schemeClr val="accent2">
                  <a:tint val="86000"/>
                  <a:satMod val="110000"/>
                  <a:lumMod val="100000"/>
                  <a:shade val="100000"/>
                </a:schemeClr>
              </a:gs>
              <a:gs pos="100000">
                <a:schemeClr val="accent2">
                  <a:tint val="86000"/>
                  <a:lumMod val="99000"/>
                  <a:satMod val="120000"/>
                  <a:shade val="78000"/>
                </a:schemeClr>
              </a:gs>
            </a:gsLst>
            <a:lin ang="5400000" scaled="0"/>
          </a:gradFill>
          <a:ln>
            <a:noFill/>
          </a:ln>
          <a:effectLst/>
        </c:spPr>
        <c:dLbl>
          <c:idx val="0"/>
          <c:layout>
            <c:manualLayout>
              <c:x val="3.3657557511193451E-4"/>
              <c:y val="0.1231636045494313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A068A9A0-CC0D-4247-AF7E-B06C38BE891E}"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3A34B4BC-78B5-4465-8BCD-DBC6D4B0D328}"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
        <c:idx val="1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gradFill rotWithShape="1">
            <a:gsLst>
              <a:gs pos="0">
                <a:schemeClr val="accent2">
                  <a:tint val="58000"/>
                  <a:satMod val="103000"/>
                  <a:lumMod val="102000"/>
                  <a:tint val="94000"/>
                </a:schemeClr>
              </a:gs>
              <a:gs pos="50000">
                <a:schemeClr val="accent2">
                  <a:tint val="58000"/>
                  <a:satMod val="110000"/>
                  <a:lumMod val="100000"/>
                  <a:shade val="100000"/>
                </a:schemeClr>
              </a:gs>
              <a:gs pos="100000">
                <a:schemeClr val="accent2">
                  <a:tint val="58000"/>
                  <a:lumMod val="99000"/>
                  <a:satMod val="120000"/>
                  <a:shade val="78000"/>
                </a:schemeClr>
              </a:gs>
            </a:gsLst>
            <a:lin ang="5400000" scaled="0"/>
          </a:gradFill>
          <a:ln>
            <a:noFill/>
          </a:ln>
          <a:effectLst/>
        </c:spPr>
        <c:dLbl>
          <c:idx val="0"/>
          <c:layout>
            <c:manualLayout>
              <c:x val="1.3524779990735426E-3"/>
              <c:y val="8.4243802857976086E-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6628165D-00EB-4F57-9E61-70D4DEC766B1}"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4A4323A3-19D9-437F-B845-7B09110468D7}"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
        <c:idx val="14"/>
        <c:spPr>
          <a:gradFill rotWithShape="1">
            <a:gsLst>
              <a:gs pos="0">
                <a:schemeClr val="accent2">
                  <a:tint val="86000"/>
                  <a:satMod val="103000"/>
                  <a:lumMod val="102000"/>
                  <a:tint val="94000"/>
                </a:schemeClr>
              </a:gs>
              <a:gs pos="50000">
                <a:schemeClr val="accent2">
                  <a:tint val="86000"/>
                  <a:satMod val="110000"/>
                  <a:lumMod val="100000"/>
                  <a:shade val="100000"/>
                </a:schemeClr>
              </a:gs>
              <a:gs pos="100000">
                <a:schemeClr val="accent2">
                  <a:tint val="86000"/>
                  <a:lumMod val="99000"/>
                  <a:satMod val="120000"/>
                  <a:shade val="78000"/>
                </a:schemeClr>
              </a:gs>
            </a:gsLst>
            <a:lin ang="5400000" scaled="0"/>
          </a:gradFill>
          <a:ln>
            <a:noFill/>
          </a:ln>
          <a:effectLst/>
        </c:spPr>
        <c:dLbl>
          <c:idx val="0"/>
          <c:layout>
            <c:manualLayout>
              <c:x val="3.3657557511193451E-4"/>
              <c:y val="0.1231636045494313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A068A9A0-CC0D-4247-AF7E-B06C38BE891E}"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3A34B4BC-78B5-4465-8BCD-DBC6D4B0D328}"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
        <c:idx val="15"/>
        <c:spPr>
          <a:gradFill rotWithShape="1">
            <a:gsLst>
              <a:gs pos="0">
                <a:schemeClr val="accent2">
                  <a:shade val="86000"/>
                  <a:satMod val="103000"/>
                  <a:lumMod val="102000"/>
                  <a:tint val="94000"/>
                </a:schemeClr>
              </a:gs>
              <a:gs pos="50000">
                <a:schemeClr val="accent2">
                  <a:shade val="86000"/>
                  <a:satMod val="110000"/>
                  <a:lumMod val="100000"/>
                  <a:shade val="100000"/>
                </a:schemeClr>
              </a:gs>
              <a:gs pos="100000">
                <a:schemeClr val="accent2">
                  <a:shade val="86000"/>
                  <a:lumMod val="99000"/>
                  <a:satMod val="120000"/>
                  <a:shade val="78000"/>
                </a:schemeClr>
              </a:gs>
            </a:gsLst>
            <a:lin ang="5400000" scaled="0"/>
          </a:gradFill>
          <a:ln>
            <a:noFill/>
          </a:ln>
          <a:effectLst/>
        </c:spPr>
        <c:dLbl>
          <c:idx val="0"/>
          <c:layout>
            <c:manualLayout>
              <c:x val="-0.22799355962857584"/>
              <c:y val="-3.5621214014914804E-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856B5749-2F2F-4145-842C-C3AD9170D038}"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61138F28-6CBF-4E8B-B323-ADF21D826D0A}"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
        <c:idx val="16"/>
        <c:spPr>
          <a:gradFill rotWithShape="1">
            <a:gsLst>
              <a:gs pos="0">
                <a:schemeClr val="accent2">
                  <a:shade val="58000"/>
                  <a:satMod val="103000"/>
                  <a:lumMod val="102000"/>
                  <a:tint val="94000"/>
                </a:schemeClr>
              </a:gs>
              <a:gs pos="50000">
                <a:schemeClr val="accent2">
                  <a:shade val="58000"/>
                  <a:satMod val="110000"/>
                  <a:lumMod val="100000"/>
                  <a:shade val="100000"/>
                </a:schemeClr>
              </a:gs>
              <a:gs pos="100000">
                <a:schemeClr val="accent2">
                  <a:shade val="58000"/>
                  <a:lumMod val="99000"/>
                  <a:satMod val="120000"/>
                  <a:shade val="78000"/>
                </a:schemeClr>
              </a:gs>
            </a:gsLst>
            <a:lin ang="5400000" scaled="0"/>
          </a:gradFill>
          <a:ln>
            <a:noFill/>
          </a:ln>
          <a:effectLst/>
        </c:spPr>
        <c:dLbl>
          <c:idx val="0"/>
          <c:layout>
            <c:manualLayout>
              <c:x val="0.17939875162663479"/>
              <c:y val="-1.1461234012415115E-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110D0A28-62EE-4FFB-AE8F-3A473D1A0BF1}"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B85D1498-D120-4D06-841F-7D780CAB7826}"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
        <c:idx val="17"/>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8"/>
        <c:spPr>
          <a:gradFill rotWithShape="1">
            <a:gsLst>
              <a:gs pos="0">
                <a:schemeClr val="accent2">
                  <a:tint val="58000"/>
                  <a:satMod val="103000"/>
                  <a:lumMod val="102000"/>
                  <a:tint val="94000"/>
                </a:schemeClr>
              </a:gs>
              <a:gs pos="50000">
                <a:schemeClr val="accent2">
                  <a:tint val="58000"/>
                  <a:satMod val="110000"/>
                  <a:lumMod val="100000"/>
                  <a:shade val="100000"/>
                </a:schemeClr>
              </a:gs>
              <a:gs pos="100000">
                <a:schemeClr val="accent2">
                  <a:tint val="58000"/>
                  <a:lumMod val="99000"/>
                  <a:satMod val="120000"/>
                  <a:shade val="78000"/>
                </a:schemeClr>
              </a:gs>
            </a:gsLst>
            <a:lin ang="5400000" scaled="0"/>
          </a:gradFill>
          <a:ln>
            <a:noFill/>
          </a:ln>
          <a:effectLst/>
        </c:spPr>
        <c:dLbl>
          <c:idx val="0"/>
          <c:layout>
            <c:manualLayout>
              <c:x val="1.3524779990735426E-3"/>
              <c:y val="8.4243802857976086E-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6628165D-00EB-4F57-9E61-70D4DEC766B1}"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4A4323A3-19D9-437F-B845-7B09110468D7}"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
        <c:idx val="19"/>
        <c:spPr>
          <a:gradFill rotWithShape="1">
            <a:gsLst>
              <a:gs pos="0">
                <a:schemeClr val="accent2">
                  <a:tint val="86000"/>
                  <a:satMod val="103000"/>
                  <a:lumMod val="102000"/>
                  <a:tint val="94000"/>
                </a:schemeClr>
              </a:gs>
              <a:gs pos="50000">
                <a:schemeClr val="accent2">
                  <a:tint val="86000"/>
                  <a:satMod val="110000"/>
                  <a:lumMod val="100000"/>
                  <a:shade val="100000"/>
                </a:schemeClr>
              </a:gs>
              <a:gs pos="100000">
                <a:schemeClr val="accent2">
                  <a:tint val="86000"/>
                  <a:lumMod val="99000"/>
                  <a:satMod val="120000"/>
                  <a:shade val="78000"/>
                </a:schemeClr>
              </a:gs>
            </a:gsLst>
            <a:lin ang="5400000" scaled="0"/>
          </a:gradFill>
          <a:ln>
            <a:noFill/>
          </a:ln>
          <a:effectLst/>
        </c:spPr>
        <c:dLbl>
          <c:idx val="0"/>
          <c:layout>
            <c:manualLayout>
              <c:x val="3.3657557511193451E-4"/>
              <c:y val="0.1231636045494313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A068A9A0-CC0D-4247-AF7E-B06C38BE891E}"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3A34B4BC-78B5-4465-8BCD-DBC6D4B0D328}"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
        <c:idx val="20"/>
        <c:spPr>
          <a:gradFill rotWithShape="1">
            <a:gsLst>
              <a:gs pos="0">
                <a:schemeClr val="accent2">
                  <a:shade val="86000"/>
                  <a:satMod val="103000"/>
                  <a:lumMod val="102000"/>
                  <a:tint val="94000"/>
                </a:schemeClr>
              </a:gs>
              <a:gs pos="50000">
                <a:schemeClr val="accent2">
                  <a:shade val="86000"/>
                  <a:satMod val="110000"/>
                  <a:lumMod val="100000"/>
                  <a:shade val="100000"/>
                </a:schemeClr>
              </a:gs>
              <a:gs pos="100000">
                <a:schemeClr val="accent2">
                  <a:shade val="86000"/>
                  <a:lumMod val="99000"/>
                  <a:satMod val="120000"/>
                  <a:shade val="78000"/>
                </a:schemeClr>
              </a:gs>
            </a:gsLst>
            <a:lin ang="5400000" scaled="0"/>
          </a:gradFill>
          <a:ln>
            <a:noFill/>
          </a:ln>
          <a:effectLst/>
        </c:spPr>
        <c:dLbl>
          <c:idx val="0"/>
          <c:layout>
            <c:manualLayout>
              <c:x val="-0.22799355962857584"/>
              <c:y val="-3.5621214014914804E-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856B5749-2F2F-4145-842C-C3AD9170D038}"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61138F28-6CBF-4E8B-B323-ADF21D826D0A}"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
        <c:idx val="21"/>
        <c:spPr>
          <a:gradFill rotWithShape="1">
            <a:gsLst>
              <a:gs pos="0">
                <a:schemeClr val="accent2">
                  <a:shade val="58000"/>
                  <a:satMod val="103000"/>
                  <a:lumMod val="102000"/>
                  <a:tint val="94000"/>
                </a:schemeClr>
              </a:gs>
              <a:gs pos="50000">
                <a:schemeClr val="accent2">
                  <a:shade val="58000"/>
                  <a:satMod val="110000"/>
                  <a:lumMod val="100000"/>
                  <a:shade val="100000"/>
                </a:schemeClr>
              </a:gs>
              <a:gs pos="100000">
                <a:schemeClr val="accent2">
                  <a:shade val="58000"/>
                  <a:lumMod val="99000"/>
                  <a:satMod val="120000"/>
                  <a:shade val="78000"/>
                </a:schemeClr>
              </a:gs>
            </a:gsLst>
            <a:lin ang="5400000" scaled="0"/>
          </a:gradFill>
          <a:ln>
            <a:noFill/>
          </a:ln>
          <a:effectLst/>
        </c:spPr>
        <c:dLbl>
          <c:idx val="0"/>
          <c:layout>
            <c:manualLayout>
              <c:x val="0.17939875162663479"/>
              <c:y val="-1.1461234012415115E-2"/>
            </c:manualLayout>
          </c:layout>
          <c:tx>
            <c:rich>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110D0A28-62EE-4FFB-AE8F-3A473D1A0BF1}" type="VALUE">
                  <a:rPr lang="en-US" b="1">
                    <a:solidFill>
                      <a:srgbClr val="112B08"/>
                    </a:solidFill>
                  </a:rPr>
                  <a:pPr>
                    <a:defRPr sz="900" b="1" i="0" u="none" strike="noStrike" kern="1200" baseline="0">
                      <a:solidFill>
                        <a:srgbClr val="112B08"/>
                      </a:solidFill>
                      <a:latin typeface="+mn-lt"/>
                      <a:ea typeface="+mn-ea"/>
                      <a:cs typeface="+mn-cs"/>
                    </a:defRPr>
                  </a:pPr>
                  <a:t>[VALUE]</a:t>
                </a:fld>
                <a:endParaRPr lang="en-US" b="1">
                  <a:solidFill>
                    <a:srgbClr val="112B08"/>
                  </a:solidFill>
                </a:endParaRPr>
              </a:p>
              <a:p>
                <a:pPr>
                  <a:defRPr sz="900" b="1" i="0" u="none" strike="noStrike" kern="1200" baseline="0">
                    <a:solidFill>
                      <a:srgbClr val="112B08"/>
                    </a:solidFill>
                    <a:latin typeface="+mn-lt"/>
                    <a:ea typeface="+mn-ea"/>
                    <a:cs typeface="+mn-cs"/>
                  </a:defRPr>
                </a:pPr>
                <a:fld id="{B85D1498-D120-4D06-841F-7D780CAB7826}" type="PERCENTAGE">
                  <a:rPr lang="en-US" b="1">
                    <a:solidFill>
                      <a:srgbClr val="112B08"/>
                    </a:solidFill>
                  </a:rPr>
                  <a:pPr>
                    <a:defRPr sz="900" b="1" i="0" u="none" strike="noStrike" kern="1200" baseline="0">
                      <a:solidFill>
                        <a:srgbClr val="112B08"/>
                      </a:solidFill>
                      <a:latin typeface="+mn-lt"/>
                      <a:ea typeface="+mn-ea"/>
                      <a:cs typeface="+mn-cs"/>
                    </a:defRPr>
                  </a:pPr>
                  <a:t>[PERCENTAGE]</a:t>
                </a:fld>
                <a:endParaRPr lang="en-IN"/>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bestFit"/>
          <c:showLegendKey val="0"/>
          <c:showVal val="1"/>
          <c:showCatName val="0"/>
          <c:showSerName val="0"/>
          <c:showPercent val="1"/>
          <c:showBubbleSize val="0"/>
          <c:separator>
</c:separator>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pivotFmt>
    </c:pivotFmts>
    <c:plotArea>
      <c:layout>
        <c:manualLayout>
          <c:layoutTarget val="inner"/>
          <c:xMode val="edge"/>
          <c:yMode val="edge"/>
          <c:x val="0.20880666232510409"/>
          <c:y val="0.32641786443361248"/>
          <c:w val="0.60737789355277971"/>
          <c:h val="0.512896887889014"/>
        </c:manualLayout>
      </c:layout>
      <c:pieChart>
        <c:varyColors val="1"/>
        <c:ser>
          <c:idx val="0"/>
          <c:order val="0"/>
          <c:tx>
            <c:strRef>
              <c:f>'Pivot Table'!$B$22</c:f>
              <c:strCache>
                <c:ptCount val="1"/>
                <c:pt idx="0">
                  <c:v>Total</c:v>
                </c:pt>
              </c:strCache>
            </c:strRef>
          </c:tx>
          <c:dPt>
            <c:idx val="0"/>
            <c:bubble3D val="0"/>
            <c:spPr>
              <a:gradFill rotWithShape="1">
                <a:gsLst>
                  <a:gs pos="0">
                    <a:schemeClr val="accent2">
                      <a:tint val="58000"/>
                      <a:satMod val="103000"/>
                      <a:lumMod val="102000"/>
                      <a:tint val="94000"/>
                    </a:schemeClr>
                  </a:gs>
                  <a:gs pos="50000">
                    <a:schemeClr val="accent2">
                      <a:tint val="58000"/>
                      <a:satMod val="110000"/>
                      <a:lumMod val="100000"/>
                      <a:shade val="100000"/>
                    </a:schemeClr>
                  </a:gs>
                  <a:gs pos="100000">
                    <a:schemeClr val="accent2">
                      <a:tint val="58000"/>
                      <a:lumMod val="99000"/>
                      <a:satMod val="120000"/>
                      <a:shade val="78000"/>
                    </a:schemeClr>
                  </a:gs>
                </a:gsLst>
                <a:lin ang="5400000" scaled="0"/>
              </a:gradFill>
              <a:ln>
                <a:noFill/>
              </a:ln>
              <a:effectLst/>
            </c:spPr>
            <c:extLst>
              <c:ext xmlns:c16="http://schemas.microsoft.com/office/drawing/2014/chart" uri="{C3380CC4-5D6E-409C-BE32-E72D297353CC}">
                <c16:uniqueId val="{00000001-7B95-446A-85F5-FB92F22F5D54}"/>
              </c:ext>
            </c:extLst>
          </c:dPt>
          <c:dPt>
            <c:idx val="1"/>
            <c:bubble3D val="0"/>
            <c:spPr>
              <a:gradFill rotWithShape="1">
                <a:gsLst>
                  <a:gs pos="0">
                    <a:schemeClr val="accent2">
                      <a:tint val="86000"/>
                      <a:satMod val="103000"/>
                      <a:lumMod val="102000"/>
                      <a:tint val="94000"/>
                    </a:schemeClr>
                  </a:gs>
                  <a:gs pos="50000">
                    <a:schemeClr val="accent2">
                      <a:tint val="86000"/>
                      <a:satMod val="110000"/>
                      <a:lumMod val="100000"/>
                      <a:shade val="100000"/>
                    </a:schemeClr>
                  </a:gs>
                  <a:gs pos="100000">
                    <a:schemeClr val="accent2">
                      <a:tint val="86000"/>
                      <a:lumMod val="99000"/>
                      <a:satMod val="120000"/>
                      <a:shade val="78000"/>
                    </a:schemeClr>
                  </a:gs>
                </a:gsLst>
                <a:lin ang="5400000" scaled="0"/>
              </a:gradFill>
              <a:ln>
                <a:noFill/>
              </a:ln>
              <a:effectLst/>
            </c:spPr>
            <c:extLst>
              <c:ext xmlns:c16="http://schemas.microsoft.com/office/drawing/2014/chart" uri="{C3380CC4-5D6E-409C-BE32-E72D297353CC}">
                <c16:uniqueId val="{00000003-7B95-446A-85F5-FB92F22F5D54}"/>
              </c:ext>
            </c:extLst>
          </c:dPt>
          <c:dPt>
            <c:idx val="2"/>
            <c:bubble3D val="0"/>
            <c:spPr>
              <a:gradFill rotWithShape="1">
                <a:gsLst>
                  <a:gs pos="0">
                    <a:schemeClr val="accent2">
                      <a:shade val="86000"/>
                      <a:satMod val="103000"/>
                      <a:lumMod val="102000"/>
                      <a:tint val="94000"/>
                    </a:schemeClr>
                  </a:gs>
                  <a:gs pos="50000">
                    <a:schemeClr val="accent2">
                      <a:shade val="86000"/>
                      <a:satMod val="110000"/>
                      <a:lumMod val="100000"/>
                      <a:shade val="100000"/>
                    </a:schemeClr>
                  </a:gs>
                  <a:gs pos="100000">
                    <a:schemeClr val="accent2">
                      <a:shade val="86000"/>
                      <a:lumMod val="99000"/>
                      <a:satMod val="120000"/>
                      <a:shade val="78000"/>
                    </a:schemeClr>
                  </a:gs>
                </a:gsLst>
                <a:lin ang="5400000" scaled="0"/>
              </a:gradFill>
              <a:ln>
                <a:noFill/>
              </a:ln>
              <a:effectLst/>
            </c:spPr>
            <c:extLst>
              <c:ext xmlns:c16="http://schemas.microsoft.com/office/drawing/2014/chart" uri="{C3380CC4-5D6E-409C-BE32-E72D297353CC}">
                <c16:uniqueId val="{00000005-7B95-446A-85F5-FB92F22F5D54}"/>
              </c:ext>
            </c:extLst>
          </c:dPt>
          <c:dPt>
            <c:idx val="3"/>
            <c:bubble3D val="0"/>
            <c:spPr>
              <a:gradFill rotWithShape="1">
                <a:gsLst>
                  <a:gs pos="0">
                    <a:schemeClr val="accent2">
                      <a:shade val="58000"/>
                      <a:satMod val="103000"/>
                      <a:lumMod val="102000"/>
                      <a:tint val="94000"/>
                    </a:schemeClr>
                  </a:gs>
                  <a:gs pos="50000">
                    <a:schemeClr val="accent2">
                      <a:shade val="58000"/>
                      <a:satMod val="110000"/>
                      <a:lumMod val="100000"/>
                      <a:shade val="100000"/>
                    </a:schemeClr>
                  </a:gs>
                  <a:gs pos="100000">
                    <a:schemeClr val="accent2">
                      <a:shade val="58000"/>
                      <a:lumMod val="99000"/>
                      <a:satMod val="120000"/>
                      <a:shade val="78000"/>
                    </a:schemeClr>
                  </a:gs>
                </a:gsLst>
                <a:lin ang="5400000" scaled="0"/>
              </a:gradFill>
              <a:ln>
                <a:noFill/>
              </a:ln>
              <a:effectLst/>
            </c:spPr>
            <c:extLst>
              <c:ext xmlns:c16="http://schemas.microsoft.com/office/drawing/2014/chart" uri="{C3380CC4-5D6E-409C-BE32-E72D297353CC}">
                <c16:uniqueId val="{00000007-7B95-446A-85F5-FB92F22F5D54}"/>
              </c:ext>
            </c:extLst>
          </c:dPt>
          <c:dLbls>
            <c:dLbl>
              <c:idx val="0"/>
              <c:layout>
                <c:manualLayout>
                  <c:x val="1.3524779990735426E-3"/>
                  <c:y val="8.4243802857976086E-2"/>
                </c:manualLayout>
              </c:layout>
              <c:tx>
                <c:rich>
                  <a:bodyPr/>
                  <a:lstStyle/>
                  <a:p>
                    <a:fld id="{6628165D-00EB-4F57-9E61-70D4DEC766B1}" type="VALUE">
                      <a:rPr lang="en-US" b="1">
                        <a:solidFill>
                          <a:srgbClr val="112B08"/>
                        </a:solidFill>
                      </a:rPr>
                      <a:pPr/>
                      <a:t>[VALUE]</a:t>
                    </a:fld>
                    <a:endParaRPr lang="en-US" b="1">
                      <a:solidFill>
                        <a:srgbClr val="112B08"/>
                      </a:solidFill>
                    </a:endParaRPr>
                  </a:p>
                  <a:p>
                    <a:fld id="{4A4323A3-19D9-437F-B845-7B09110468D7}" type="PERCENTAGE">
                      <a:rPr lang="en-US" b="1">
                        <a:solidFill>
                          <a:srgbClr val="112B08"/>
                        </a:solidFill>
                      </a:rPr>
                      <a:pPr/>
                      <a:t>[PERCENTAGE]</a:t>
                    </a:fld>
                    <a:endParaRPr lang="en-IN"/>
                  </a:p>
                </c:rich>
              </c:tx>
              <c:dLblPos val="bestFit"/>
              <c:showLegendKey val="0"/>
              <c:showVal val="1"/>
              <c:showCatName val="0"/>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1-7B95-446A-85F5-FB92F22F5D54}"/>
                </c:ext>
              </c:extLst>
            </c:dLbl>
            <c:dLbl>
              <c:idx val="1"/>
              <c:layout>
                <c:manualLayout>
                  <c:x val="3.3657557511193451E-4"/>
                  <c:y val="0.12316360454943132"/>
                </c:manualLayout>
              </c:layout>
              <c:tx>
                <c:rich>
                  <a:bodyPr/>
                  <a:lstStyle/>
                  <a:p>
                    <a:fld id="{A068A9A0-CC0D-4247-AF7E-B06C38BE891E}" type="VALUE">
                      <a:rPr lang="en-US" b="1">
                        <a:solidFill>
                          <a:srgbClr val="112B08"/>
                        </a:solidFill>
                      </a:rPr>
                      <a:pPr/>
                      <a:t>[VALUE]</a:t>
                    </a:fld>
                    <a:endParaRPr lang="en-US" b="1">
                      <a:solidFill>
                        <a:srgbClr val="112B08"/>
                      </a:solidFill>
                    </a:endParaRPr>
                  </a:p>
                  <a:p>
                    <a:fld id="{3A34B4BC-78B5-4465-8BCD-DBC6D4B0D328}" type="PERCENTAGE">
                      <a:rPr lang="en-US" b="1">
                        <a:solidFill>
                          <a:srgbClr val="112B08"/>
                        </a:solidFill>
                      </a:rPr>
                      <a:pPr/>
                      <a:t>[PERCENTAGE]</a:t>
                    </a:fld>
                    <a:endParaRPr lang="en-IN"/>
                  </a:p>
                </c:rich>
              </c:tx>
              <c:dLblPos val="bestFit"/>
              <c:showLegendKey val="0"/>
              <c:showVal val="1"/>
              <c:showCatName val="0"/>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3-7B95-446A-85F5-FB92F22F5D54}"/>
                </c:ext>
              </c:extLst>
            </c:dLbl>
            <c:dLbl>
              <c:idx val="2"/>
              <c:layout>
                <c:manualLayout>
                  <c:x val="-0.22799355962857584"/>
                  <c:y val="-3.5621214014914804E-2"/>
                </c:manualLayout>
              </c:layout>
              <c:tx>
                <c:rich>
                  <a:bodyPr/>
                  <a:lstStyle/>
                  <a:p>
                    <a:fld id="{856B5749-2F2F-4145-842C-C3AD9170D038}" type="VALUE">
                      <a:rPr lang="en-US" b="1">
                        <a:solidFill>
                          <a:srgbClr val="112B08"/>
                        </a:solidFill>
                      </a:rPr>
                      <a:pPr/>
                      <a:t>[VALUE]</a:t>
                    </a:fld>
                    <a:endParaRPr lang="en-US" b="1">
                      <a:solidFill>
                        <a:srgbClr val="112B08"/>
                      </a:solidFill>
                    </a:endParaRPr>
                  </a:p>
                  <a:p>
                    <a:fld id="{61138F28-6CBF-4E8B-B323-ADF21D826D0A}" type="PERCENTAGE">
                      <a:rPr lang="en-US" b="1">
                        <a:solidFill>
                          <a:srgbClr val="112B08"/>
                        </a:solidFill>
                      </a:rPr>
                      <a:pPr/>
                      <a:t>[PERCENTAGE]</a:t>
                    </a:fld>
                    <a:endParaRPr lang="en-IN"/>
                  </a:p>
                </c:rich>
              </c:tx>
              <c:dLblPos val="bestFit"/>
              <c:showLegendKey val="0"/>
              <c:showVal val="1"/>
              <c:showCatName val="0"/>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5-7B95-446A-85F5-FB92F22F5D54}"/>
                </c:ext>
              </c:extLst>
            </c:dLbl>
            <c:dLbl>
              <c:idx val="3"/>
              <c:layout>
                <c:manualLayout>
                  <c:x val="0.17939875162663479"/>
                  <c:y val="-1.1461234012415115E-2"/>
                </c:manualLayout>
              </c:layout>
              <c:tx>
                <c:rich>
                  <a:bodyPr/>
                  <a:lstStyle/>
                  <a:p>
                    <a:fld id="{110D0A28-62EE-4FFB-AE8F-3A473D1A0BF1}" type="VALUE">
                      <a:rPr lang="en-US" b="1">
                        <a:solidFill>
                          <a:srgbClr val="112B08"/>
                        </a:solidFill>
                      </a:rPr>
                      <a:pPr/>
                      <a:t>[VALUE]</a:t>
                    </a:fld>
                    <a:endParaRPr lang="en-US" b="1">
                      <a:solidFill>
                        <a:srgbClr val="112B08"/>
                      </a:solidFill>
                    </a:endParaRPr>
                  </a:p>
                  <a:p>
                    <a:fld id="{B85D1498-D120-4D06-841F-7D780CAB7826}" type="PERCENTAGE">
                      <a:rPr lang="en-US" b="1">
                        <a:solidFill>
                          <a:srgbClr val="112B08"/>
                        </a:solidFill>
                      </a:rPr>
                      <a:pPr/>
                      <a:t>[PERCENTAGE]</a:t>
                    </a:fld>
                    <a:endParaRPr lang="en-IN"/>
                  </a:p>
                </c:rich>
              </c:tx>
              <c:dLblPos val="bestFit"/>
              <c:showLegendKey val="0"/>
              <c:showVal val="1"/>
              <c:showCatName val="0"/>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7-7B95-446A-85F5-FB92F22F5D54}"/>
                </c:ext>
              </c:extLst>
            </c:dLbl>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dLblPos val="outEnd"/>
            <c:showLegendKey val="0"/>
            <c:showVal val="1"/>
            <c:showCatName val="0"/>
            <c:showSerName val="0"/>
            <c:showPercent val="1"/>
            <c:showBubbleSize val="0"/>
            <c:separator>
</c:separator>
            <c:showLeaderLines val="1"/>
            <c:leaderLines>
              <c:spPr>
                <a:ln w="9525">
                  <a:solidFill>
                    <a:schemeClr val="tx2">
                      <a:lumMod val="35000"/>
                      <a:lumOff val="65000"/>
                    </a:schemeClr>
                  </a:solidFill>
                </a:ln>
                <a:effectLst/>
              </c:spPr>
            </c:leaderLines>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'Pivot Table'!$A$23:$A$27</c:f>
              <c:strCache>
                <c:ptCount val="4"/>
                <c:pt idx="0">
                  <c:v>1</c:v>
                </c:pt>
                <c:pt idx="1">
                  <c:v>2</c:v>
                </c:pt>
                <c:pt idx="2">
                  <c:v>3</c:v>
                </c:pt>
                <c:pt idx="3">
                  <c:v>4</c:v>
                </c:pt>
              </c:strCache>
            </c:strRef>
          </c:cat>
          <c:val>
            <c:numRef>
              <c:f>'Pivot Table'!$B$23:$B$27</c:f>
              <c:numCache>
                <c:formatCode>General</c:formatCode>
                <c:ptCount val="4"/>
                <c:pt idx="0">
                  <c:v>4444</c:v>
                </c:pt>
                <c:pt idx="1">
                  <c:v>3113</c:v>
                </c:pt>
                <c:pt idx="2">
                  <c:v>1408</c:v>
                </c:pt>
                <c:pt idx="3">
                  <c:v>586</c:v>
                </c:pt>
              </c:numCache>
            </c:numRef>
          </c:val>
          <c:extLst>
            <c:ext xmlns:c16="http://schemas.microsoft.com/office/drawing/2014/chart" uri="{C3380CC4-5D6E-409C-BE32-E72D297353CC}">
              <c16:uniqueId val="{00000008-7B95-446A-85F5-FB92F22F5D54}"/>
            </c:ext>
          </c:extLst>
        </c:ser>
        <c:dLbls>
          <c:showLegendKey val="0"/>
          <c:showVal val="0"/>
          <c:showCatName val="0"/>
          <c:showSerName val="0"/>
          <c:showPercent val="0"/>
          <c:showBubbleSize val="0"/>
          <c:showLeaderLines val="1"/>
        </c:dLbls>
        <c:firstSliceAng val="33"/>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showDLblsOverMax val="0"/>
    <c:extLst/>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Table!Table booking available</c:name>
    <c:fmtId val="17"/>
  </c:pivotSource>
  <c:chart>
    <c:title>
      <c:tx>
        <c:rich>
          <a:bodyPr rot="0" spcFirstLastPara="1" vertOverflow="ellipsis" vert="horz" wrap="square" anchor="ctr" anchorCtr="1"/>
          <a:lstStyle/>
          <a:p>
            <a:pPr>
              <a:defRPr sz="1400" b="1" i="0" u="none" strike="noStrike" kern="1200" cap="all" spc="50" baseline="0">
                <a:solidFill>
                  <a:schemeClr val="tx1">
                    <a:lumMod val="65000"/>
                    <a:lumOff val="35000"/>
                  </a:schemeClr>
                </a:solidFill>
                <a:latin typeface="+mn-lt"/>
                <a:ea typeface="+mn-ea"/>
                <a:cs typeface="+mn-cs"/>
              </a:defRPr>
            </a:pPr>
            <a:r>
              <a:rPr lang="en-IN" b="1">
                <a:solidFill>
                  <a:srgbClr val="112B08"/>
                </a:solidFill>
              </a:rPr>
              <a:t>Table</a:t>
            </a:r>
            <a:r>
              <a:rPr lang="en-IN" b="1" baseline="0">
                <a:solidFill>
                  <a:srgbClr val="112B08"/>
                </a:solidFill>
              </a:rPr>
              <a:t> booking Availablity</a:t>
            </a:r>
            <a:endParaRPr lang="en-IN" b="1">
              <a:solidFill>
                <a:srgbClr val="112B08"/>
              </a:solidFill>
            </a:endParaRPr>
          </a:p>
        </c:rich>
      </c:tx>
      <c:overlay val="0"/>
      <c:spPr>
        <a:noFill/>
        <a:ln>
          <a:noFill/>
        </a:ln>
        <a:effectLst/>
      </c:spPr>
      <c:txPr>
        <a:bodyPr rot="0" spcFirstLastPara="1" vertOverflow="ellipsis" vert="horz" wrap="square" anchor="ctr" anchorCtr="1"/>
        <a:lstStyle/>
        <a:p>
          <a:pPr>
            <a:defRPr sz="1400" b="1" i="0" u="none" strike="noStrike" kern="1200" cap="all" spc="50" baseline="0">
              <a:solidFill>
                <a:schemeClr val="tx1">
                  <a:lumMod val="65000"/>
                  <a:lumOff val="35000"/>
                </a:schemeClr>
              </a:solidFill>
              <a:latin typeface="+mn-lt"/>
              <a:ea typeface="+mn-ea"/>
              <a:cs typeface="+mn-cs"/>
            </a:defRPr>
          </a:pPr>
          <a:endParaRPr lang="en-IN"/>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pivotFmt>
      <c:pivotFmt>
        <c:idx val="3"/>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pivotFmt>
      <c:pivotFmt>
        <c:idx val="6"/>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pivotFmt>
      <c:pivotFmt>
        <c:idx val="9"/>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pivotFmt>
      <c:pivotFmt>
        <c:idx val="12"/>
      </c:pivotFmt>
      <c:pivotFmt>
        <c:idx val="13"/>
        <c:dLbl>
          <c:idx val="0"/>
          <c:showLegendKey val="0"/>
          <c:showVal val="0"/>
          <c:showCatName val="0"/>
          <c:showSerName val="0"/>
          <c:showPercent val="0"/>
          <c:showBubbleSize val="0"/>
          <c:extLst>
            <c:ext xmlns:c15="http://schemas.microsoft.com/office/drawing/2012/chart" uri="{CE6537A1-D6FC-4f65-9D91-7224C49458BB}"/>
          </c:extLst>
        </c:dLbl>
      </c:pivotFmt>
      <c:pivotFmt>
        <c:idx val="14"/>
      </c:pivotFmt>
      <c:pivotFmt>
        <c:idx val="15"/>
      </c:pivotFmt>
      <c:pivotFmt>
        <c:idx val="16"/>
        <c:dLbl>
          <c:idx val="0"/>
          <c:showLegendKey val="0"/>
          <c:showVal val="0"/>
          <c:showCatName val="0"/>
          <c:showSerName val="0"/>
          <c:showPercent val="0"/>
          <c:showBubbleSize val="0"/>
          <c:extLst>
            <c:ext xmlns:c15="http://schemas.microsoft.com/office/drawing/2012/chart" uri="{CE6537A1-D6FC-4f65-9D91-7224C49458BB}"/>
          </c:extLst>
        </c:dLbl>
      </c:pivotFmt>
      <c:pivotFmt>
        <c:idx val="17"/>
      </c:pivotFmt>
      <c:pivotFmt>
        <c:idx val="18"/>
      </c:pivotFmt>
      <c:pivotFmt>
        <c:idx val="19"/>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0"/>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21"/>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22"/>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3"/>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24"/>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25"/>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6"/>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27"/>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28"/>
        <c:spPr>
          <a:solidFill>
            <a:schemeClr val="accent2"/>
          </a:solidFill>
          <a:ln>
            <a:noFill/>
          </a:ln>
          <a:effectLst/>
        </c:spPr>
        <c:marker>
          <c:symbol val="none"/>
        </c:marker>
        <c:dLbl>
          <c:idx val="0"/>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1">
              <a:spAutoFit/>
            </a:bodyPr>
            <a:lstStyle/>
            <a:p>
              <a:pPr>
                <a:defRPr sz="1100" b="1" i="0" u="none" strike="noStrike" kern="1200" baseline="0">
                  <a:solidFill>
                    <a:srgbClr val="FF0000"/>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9"/>
        <c:spPr>
          <a:solidFill>
            <a:schemeClr val="accent2">
              <a:shade val="76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0.12457676463675589"/>
              <c:y val="8.4747005250427998E-2"/>
            </c:manualLayout>
          </c:layout>
          <c:tx>
            <c:rich>
              <a:bodyPr rot="0" spcFirstLastPara="1" vertOverflow="ellipsis" vert="horz" wrap="square" lIns="38100" tIns="19050" rIns="38100" bIns="19050" anchor="ctr" anchorCtr="1">
                <a:spAutoFit/>
              </a:bodyPr>
              <a:lstStyle/>
              <a:p>
                <a:pPr>
                  <a:defRPr sz="1100" b="1" i="0" u="none" strike="noStrike" kern="1200" baseline="0">
                    <a:solidFill>
                      <a:srgbClr val="112B08"/>
                    </a:solidFill>
                    <a:latin typeface="+mn-lt"/>
                    <a:ea typeface="+mn-ea"/>
                    <a:cs typeface="+mn-cs"/>
                  </a:defRPr>
                </a:pPr>
                <a:fld id="{85F99E7F-BD80-4EFF-9C5D-3E7AB58FE340}" type="VALUE">
                  <a:rPr lang="en-US" sz="1050">
                    <a:solidFill>
                      <a:srgbClr val="112B08"/>
                    </a:solidFill>
                  </a:rPr>
                  <a:pPr>
                    <a:defRPr sz="1100" b="1" i="0" u="none" strike="noStrike" kern="1200" baseline="0">
                      <a:solidFill>
                        <a:srgbClr val="112B08"/>
                      </a:solidFill>
                      <a:latin typeface="+mn-lt"/>
                      <a:ea typeface="+mn-ea"/>
                      <a:cs typeface="+mn-cs"/>
                    </a:defRPr>
                  </a:pPr>
                  <a:t>[VALUE]</a:t>
                </a:fld>
                <a:r>
                  <a:rPr lang="en-US" sz="1050" baseline="0">
                    <a:solidFill>
                      <a:srgbClr val="112B08"/>
                    </a:solidFill>
                  </a:rPr>
                  <a:t>, </a:t>
                </a:r>
                <a:fld id="{8524670C-D336-4750-8170-2E6082786CB0}" type="PERCENTAGE">
                  <a:rPr lang="en-US" sz="1050" baseline="0">
                    <a:solidFill>
                      <a:srgbClr val="112B08"/>
                    </a:solidFill>
                  </a:rPr>
                  <a:pPr>
                    <a:defRPr sz="1100" b="1" i="0" u="none" strike="noStrike" kern="1200" baseline="0">
                      <a:solidFill>
                        <a:srgbClr val="112B08"/>
                      </a:solidFill>
                      <a:latin typeface="+mn-lt"/>
                      <a:ea typeface="+mn-ea"/>
                      <a:cs typeface="+mn-cs"/>
                    </a:defRPr>
                  </a:pPr>
                  <a:t>[PERCENTAGE]</a:t>
                </a:fld>
                <a:endParaRPr lang="en-US" sz="1050" baseline="0">
                  <a:solidFill>
                    <a:srgbClr val="112B08"/>
                  </a:solidFill>
                </a:endParaRPr>
              </a:p>
            </c:rich>
          </c:tx>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1">
              <a:spAutoFit/>
            </a:bodyPr>
            <a:lstStyle/>
            <a:p>
              <a:pPr>
                <a:defRPr sz="11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22859681125367382"/>
                  <c:h val="0.20007119542844068"/>
                </c:manualLayout>
              </c15:layout>
              <c15:dlblFieldTable/>
              <c15:showDataLabelsRange val="0"/>
            </c:ext>
          </c:extLst>
        </c:dLbl>
      </c:pivotFmt>
      <c:pivotFmt>
        <c:idx val="30"/>
        <c:spPr>
          <a:solidFill>
            <a:schemeClr val="accent2">
              <a:tint val="77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0.11433621342730066"/>
              <c:y val="-0.160271459762346"/>
            </c:manualLayout>
          </c:layout>
          <c:tx>
            <c:rich>
              <a:bodyPr rot="0" spcFirstLastPara="1" vertOverflow="ellipsis" vert="horz" wrap="square" lIns="38100" tIns="19050" rIns="38100" bIns="19050" anchor="ctr" anchorCtr="0">
                <a:noAutofit/>
              </a:bodyPr>
              <a:lstStyle/>
              <a:p>
                <a:pPr algn="ctr" rtl="0">
                  <a:defRPr lang="en-US" sz="1050" b="1" i="0" u="none" strike="noStrike" kern="1200" baseline="0">
                    <a:solidFill>
                      <a:srgbClr val="112B08"/>
                    </a:solidFill>
                    <a:latin typeface="+mn-lt"/>
                    <a:ea typeface="+mn-ea"/>
                    <a:cs typeface="+mn-cs"/>
                  </a:defRPr>
                </a:pPr>
                <a:fld id="{E684B383-430D-4850-9197-8777548EF2F9}" type="VALUE">
                  <a:rPr lang="en-US" sz="1050" b="1" i="0" u="none" strike="noStrike" kern="1200" baseline="0">
                    <a:solidFill>
                      <a:srgbClr val="112B08"/>
                    </a:solidFill>
                    <a:latin typeface="+mn-lt"/>
                    <a:ea typeface="+mn-ea"/>
                    <a:cs typeface="+mn-cs"/>
                  </a:rPr>
                  <a:pPr algn="ctr" rtl="0">
                    <a:defRPr lang="en-US" sz="1050" b="1" i="0" u="none" strike="noStrike" kern="1200" baseline="0">
                      <a:solidFill>
                        <a:srgbClr val="112B08"/>
                      </a:solidFill>
                      <a:latin typeface="+mn-lt"/>
                      <a:ea typeface="+mn-ea"/>
                      <a:cs typeface="+mn-cs"/>
                    </a:defRPr>
                  </a:pPr>
                  <a:t>[VALUE]</a:t>
                </a:fld>
                <a:r>
                  <a:rPr lang="en-US" sz="1050" b="1" i="0" u="none" strike="noStrike" kern="1200" baseline="0">
                    <a:solidFill>
                      <a:srgbClr val="112B08"/>
                    </a:solidFill>
                    <a:latin typeface="+mn-lt"/>
                    <a:ea typeface="+mn-ea"/>
                    <a:cs typeface="+mn-cs"/>
                  </a:rPr>
                  <a:t>, </a:t>
                </a:r>
                <a:fld id="{D38670F1-8A0C-4D3F-B652-CE66FB9FD4A4}" type="PERCENTAGE">
                  <a:rPr lang="en-US" sz="1050" b="1" i="0" u="none" strike="noStrike" kern="1200" baseline="0">
                    <a:solidFill>
                      <a:srgbClr val="112B08"/>
                    </a:solidFill>
                    <a:latin typeface="+mn-lt"/>
                    <a:ea typeface="+mn-ea"/>
                    <a:cs typeface="+mn-cs"/>
                  </a:rPr>
                  <a:pPr algn="ctr" rtl="0">
                    <a:defRPr lang="en-US" sz="1050" b="1" i="0" u="none" strike="noStrike" kern="1200" baseline="0">
                      <a:solidFill>
                        <a:srgbClr val="112B08"/>
                      </a:solidFill>
                      <a:latin typeface="+mn-lt"/>
                      <a:ea typeface="+mn-ea"/>
                      <a:cs typeface="+mn-cs"/>
                    </a:defRPr>
                  </a:pPr>
                  <a:t>[PERCENTAGE]</a:t>
                </a:fld>
                <a:endParaRPr lang="en-US" sz="1050" b="1" i="0" u="none" strike="noStrike" kern="1200" baseline="0">
                  <a:solidFill>
                    <a:srgbClr val="112B08"/>
                  </a:solidFill>
                  <a:latin typeface="+mn-lt"/>
                  <a:ea typeface="+mn-ea"/>
                  <a:cs typeface="+mn-cs"/>
                </a:endParaRPr>
              </a:p>
            </c:rich>
          </c:tx>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0">
              <a:noAutofit/>
            </a:bodyPr>
            <a:lstStyle/>
            <a:p>
              <a:pPr algn="ctr" rtl="0">
                <a:defRPr lang="en-US" sz="105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23489716141894249"/>
                  <c:h val="0.17647456858590349"/>
                </c:manualLayout>
              </c15:layout>
              <c15:dlblFieldTable/>
              <c15:showDataLabelsRange val="0"/>
            </c:ext>
          </c:extLst>
        </c:dLbl>
      </c:pivotFmt>
      <c:pivotFmt>
        <c:idx val="31"/>
        <c:spPr>
          <a:solidFill>
            <a:schemeClr val="accent2"/>
          </a:solidFill>
          <a:ln>
            <a:noFill/>
          </a:ln>
          <a:effectLst/>
        </c:spPr>
        <c:marker>
          <c:symbol val="none"/>
        </c:marker>
        <c:dLbl>
          <c:idx val="0"/>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1">
              <a:spAutoFit/>
            </a:bodyPr>
            <a:lstStyle/>
            <a:p>
              <a:pPr>
                <a:defRPr sz="1100" b="1" i="0" u="none" strike="noStrike" kern="1200" baseline="0">
                  <a:solidFill>
                    <a:srgbClr val="FF0000"/>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32"/>
        <c:spPr>
          <a:solidFill>
            <a:schemeClr val="accent2">
              <a:shade val="76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0.12457676463675589"/>
              <c:y val="8.4747005250427998E-2"/>
            </c:manualLayout>
          </c:layout>
          <c:tx>
            <c:rich>
              <a:bodyPr rot="0" spcFirstLastPara="1" vertOverflow="ellipsis" vert="horz" wrap="square" lIns="38100" tIns="19050" rIns="38100" bIns="19050" anchor="ctr" anchorCtr="1">
                <a:spAutoFit/>
              </a:bodyPr>
              <a:lstStyle/>
              <a:p>
                <a:pPr>
                  <a:defRPr sz="1100" b="1" i="0" u="none" strike="noStrike" kern="1200" baseline="0">
                    <a:solidFill>
                      <a:srgbClr val="112B08"/>
                    </a:solidFill>
                    <a:latin typeface="+mn-lt"/>
                    <a:ea typeface="+mn-ea"/>
                    <a:cs typeface="+mn-cs"/>
                  </a:defRPr>
                </a:pPr>
                <a:fld id="{85F99E7F-BD80-4EFF-9C5D-3E7AB58FE340}" type="VALUE">
                  <a:rPr lang="en-US" sz="1050">
                    <a:solidFill>
                      <a:srgbClr val="112B08"/>
                    </a:solidFill>
                  </a:rPr>
                  <a:pPr>
                    <a:defRPr sz="1100" b="1" i="0" u="none" strike="noStrike" kern="1200" baseline="0">
                      <a:solidFill>
                        <a:srgbClr val="112B08"/>
                      </a:solidFill>
                      <a:latin typeface="+mn-lt"/>
                      <a:ea typeface="+mn-ea"/>
                      <a:cs typeface="+mn-cs"/>
                    </a:defRPr>
                  </a:pPr>
                  <a:t>[VALUE]</a:t>
                </a:fld>
                <a:r>
                  <a:rPr lang="en-US" sz="1050" baseline="0">
                    <a:solidFill>
                      <a:srgbClr val="112B08"/>
                    </a:solidFill>
                  </a:rPr>
                  <a:t>, </a:t>
                </a:r>
                <a:fld id="{8524670C-D336-4750-8170-2E6082786CB0}" type="PERCENTAGE">
                  <a:rPr lang="en-US" sz="1050" baseline="0">
                    <a:solidFill>
                      <a:srgbClr val="112B08"/>
                    </a:solidFill>
                  </a:rPr>
                  <a:pPr>
                    <a:defRPr sz="1100" b="1" i="0" u="none" strike="noStrike" kern="1200" baseline="0">
                      <a:solidFill>
                        <a:srgbClr val="112B08"/>
                      </a:solidFill>
                      <a:latin typeface="+mn-lt"/>
                      <a:ea typeface="+mn-ea"/>
                      <a:cs typeface="+mn-cs"/>
                    </a:defRPr>
                  </a:pPr>
                  <a:t>[PERCENTAGE]</a:t>
                </a:fld>
                <a:endParaRPr lang="en-US" sz="1050" baseline="0">
                  <a:solidFill>
                    <a:srgbClr val="112B08"/>
                  </a:solidFill>
                </a:endParaRPr>
              </a:p>
            </c:rich>
          </c:tx>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1">
              <a:spAutoFit/>
            </a:bodyPr>
            <a:lstStyle/>
            <a:p>
              <a:pPr>
                <a:defRPr sz="11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22859681125367382"/>
                  <c:h val="0.20007119542844068"/>
                </c:manualLayout>
              </c15:layout>
              <c15:dlblFieldTable/>
              <c15:showDataLabelsRange val="0"/>
            </c:ext>
          </c:extLst>
        </c:dLbl>
      </c:pivotFmt>
      <c:pivotFmt>
        <c:idx val="33"/>
        <c:spPr>
          <a:solidFill>
            <a:schemeClr val="accent2">
              <a:tint val="77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0.11433621342730066"/>
              <c:y val="-0.160271459762346"/>
            </c:manualLayout>
          </c:layout>
          <c:tx>
            <c:rich>
              <a:bodyPr rot="0" spcFirstLastPara="1" vertOverflow="ellipsis" vert="horz" wrap="square" lIns="38100" tIns="19050" rIns="38100" bIns="19050" anchor="ctr" anchorCtr="0">
                <a:noAutofit/>
              </a:bodyPr>
              <a:lstStyle/>
              <a:p>
                <a:pPr algn="ctr" rtl="0">
                  <a:defRPr lang="en-US" sz="1050" b="1" i="0" u="none" strike="noStrike" kern="1200" baseline="0">
                    <a:solidFill>
                      <a:srgbClr val="112B08"/>
                    </a:solidFill>
                    <a:latin typeface="+mn-lt"/>
                    <a:ea typeface="+mn-ea"/>
                    <a:cs typeface="+mn-cs"/>
                  </a:defRPr>
                </a:pPr>
                <a:fld id="{E684B383-430D-4850-9197-8777548EF2F9}" type="VALUE">
                  <a:rPr lang="en-US" sz="1050" b="1" i="0" u="none" strike="noStrike" kern="1200" baseline="0">
                    <a:solidFill>
                      <a:srgbClr val="112B08"/>
                    </a:solidFill>
                    <a:latin typeface="+mn-lt"/>
                    <a:ea typeface="+mn-ea"/>
                    <a:cs typeface="+mn-cs"/>
                  </a:rPr>
                  <a:pPr algn="ctr" rtl="0">
                    <a:defRPr lang="en-US" sz="1050" b="1" i="0" u="none" strike="noStrike" kern="1200" baseline="0">
                      <a:solidFill>
                        <a:srgbClr val="112B08"/>
                      </a:solidFill>
                      <a:latin typeface="+mn-lt"/>
                      <a:ea typeface="+mn-ea"/>
                      <a:cs typeface="+mn-cs"/>
                    </a:defRPr>
                  </a:pPr>
                  <a:t>[VALUE]</a:t>
                </a:fld>
                <a:r>
                  <a:rPr lang="en-US" sz="1050" b="1" i="0" u="none" strike="noStrike" kern="1200" baseline="0">
                    <a:solidFill>
                      <a:srgbClr val="112B08"/>
                    </a:solidFill>
                    <a:latin typeface="+mn-lt"/>
                    <a:ea typeface="+mn-ea"/>
                    <a:cs typeface="+mn-cs"/>
                  </a:rPr>
                  <a:t>, </a:t>
                </a:r>
                <a:fld id="{D38670F1-8A0C-4D3F-B652-CE66FB9FD4A4}" type="PERCENTAGE">
                  <a:rPr lang="en-US" sz="1050" b="1" i="0" u="none" strike="noStrike" kern="1200" baseline="0">
                    <a:solidFill>
                      <a:srgbClr val="112B08"/>
                    </a:solidFill>
                    <a:latin typeface="+mn-lt"/>
                    <a:ea typeface="+mn-ea"/>
                    <a:cs typeface="+mn-cs"/>
                  </a:rPr>
                  <a:pPr algn="ctr" rtl="0">
                    <a:defRPr lang="en-US" sz="1050" b="1" i="0" u="none" strike="noStrike" kern="1200" baseline="0">
                      <a:solidFill>
                        <a:srgbClr val="112B08"/>
                      </a:solidFill>
                      <a:latin typeface="+mn-lt"/>
                      <a:ea typeface="+mn-ea"/>
                      <a:cs typeface="+mn-cs"/>
                    </a:defRPr>
                  </a:pPr>
                  <a:t>[PERCENTAGE]</a:t>
                </a:fld>
                <a:endParaRPr lang="en-US" sz="1050" b="1" i="0" u="none" strike="noStrike" kern="1200" baseline="0">
                  <a:solidFill>
                    <a:srgbClr val="112B08"/>
                  </a:solidFill>
                  <a:latin typeface="+mn-lt"/>
                  <a:ea typeface="+mn-ea"/>
                  <a:cs typeface="+mn-cs"/>
                </a:endParaRPr>
              </a:p>
            </c:rich>
          </c:tx>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0">
              <a:noAutofit/>
            </a:bodyPr>
            <a:lstStyle/>
            <a:p>
              <a:pPr algn="ctr" rtl="0">
                <a:defRPr lang="en-US" sz="105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23489716141894249"/>
                  <c:h val="0.17647456858590349"/>
                </c:manualLayout>
              </c15:layout>
              <c15:dlblFieldTable/>
              <c15:showDataLabelsRange val="0"/>
            </c:ext>
          </c:extLst>
        </c:dLbl>
      </c:pivotFmt>
      <c:pivotFmt>
        <c:idx val="34"/>
        <c:spPr>
          <a:solidFill>
            <a:schemeClr val="accent2"/>
          </a:solidFill>
          <a:ln>
            <a:noFill/>
          </a:ln>
          <a:effectLst/>
        </c:spPr>
        <c:marker>
          <c:symbol val="none"/>
        </c:marker>
        <c:dLbl>
          <c:idx val="0"/>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1">
              <a:spAutoFit/>
            </a:bodyPr>
            <a:lstStyle/>
            <a:p>
              <a:pPr>
                <a:defRPr sz="1100" b="1" i="0" u="none" strike="noStrike" kern="1200" baseline="0">
                  <a:solidFill>
                    <a:srgbClr val="FF0000"/>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35"/>
        <c:spPr>
          <a:solidFill>
            <a:schemeClr val="accent2">
              <a:shade val="76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0.12457676463675589"/>
              <c:y val="8.4747005250427998E-2"/>
            </c:manualLayout>
          </c:layout>
          <c:tx>
            <c:rich>
              <a:bodyPr rot="0" spcFirstLastPara="1" vertOverflow="ellipsis" vert="horz" wrap="square" lIns="38100" tIns="19050" rIns="38100" bIns="19050" anchor="ctr" anchorCtr="1">
                <a:spAutoFit/>
              </a:bodyPr>
              <a:lstStyle/>
              <a:p>
                <a:pPr>
                  <a:defRPr sz="1100" b="1" i="0" u="none" strike="noStrike" kern="1200" baseline="0">
                    <a:solidFill>
                      <a:srgbClr val="112B08"/>
                    </a:solidFill>
                    <a:latin typeface="+mn-lt"/>
                    <a:ea typeface="+mn-ea"/>
                    <a:cs typeface="+mn-cs"/>
                  </a:defRPr>
                </a:pPr>
                <a:fld id="{85F99E7F-BD80-4EFF-9C5D-3E7AB58FE340}" type="VALUE">
                  <a:rPr lang="en-US" sz="1050">
                    <a:solidFill>
                      <a:srgbClr val="112B08"/>
                    </a:solidFill>
                  </a:rPr>
                  <a:pPr>
                    <a:defRPr sz="1100" b="1" i="0" u="none" strike="noStrike" kern="1200" baseline="0">
                      <a:solidFill>
                        <a:srgbClr val="112B08"/>
                      </a:solidFill>
                      <a:latin typeface="+mn-lt"/>
                      <a:ea typeface="+mn-ea"/>
                      <a:cs typeface="+mn-cs"/>
                    </a:defRPr>
                  </a:pPr>
                  <a:t>[VALUE]</a:t>
                </a:fld>
                <a:r>
                  <a:rPr lang="en-US" sz="1050" baseline="0">
                    <a:solidFill>
                      <a:srgbClr val="112B08"/>
                    </a:solidFill>
                  </a:rPr>
                  <a:t>, </a:t>
                </a:r>
                <a:fld id="{8524670C-D336-4750-8170-2E6082786CB0}" type="PERCENTAGE">
                  <a:rPr lang="en-US" sz="1050" baseline="0">
                    <a:solidFill>
                      <a:srgbClr val="112B08"/>
                    </a:solidFill>
                  </a:rPr>
                  <a:pPr>
                    <a:defRPr sz="1100" b="1" i="0" u="none" strike="noStrike" kern="1200" baseline="0">
                      <a:solidFill>
                        <a:srgbClr val="112B08"/>
                      </a:solidFill>
                      <a:latin typeface="+mn-lt"/>
                      <a:ea typeface="+mn-ea"/>
                      <a:cs typeface="+mn-cs"/>
                    </a:defRPr>
                  </a:pPr>
                  <a:t>[PERCENTAGE]</a:t>
                </a:fld>
                <a:endParaRPr lang="en-US" sz="1050" baseline="0">
                  <a:solidFill>
                    <a:srgbClr val="112B08"/>
                  </a:solidFill>
                </a:endParaRPr>
              </a:p>
            </c:rich>
          </c:tx>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1">
              <a:spAutoFit/>
            </a:bodyPr>
            <a:lstStyle/>
            <a:p>
              <a:pPr>
                <a:defRPr sz="11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22859681125367382"/>
                  <c:h val="0.20007119542844068"/>
                </c:manualLayout>
              </c15:layout>
              <c15:dlblFieldTable/>
              <c15:showDataLabelsRange val="0"/>
            </c:ext>
          </c:extLst>
        </c:dLbl>
      </c:pivotFmt>
      <c:pivotFmt>
        <c:idx val="36"/>
        <c:spPr>
          <a:solidFill>
            <a:schemeClr val="accent2">
              <a:tint val="77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0.11433621342730066"/>
              <c:y val="-0.160271459762346"/>
            </c:manualLayout>
          </c:layout>
          <c:tx>
            <c:rich>
              <a:bodyPr rot="0" spcFirstLastPara="1" vertOverflow="ellipsis" vert="horz" wrap="square" lIns="38100" tIns="19050" rIns="38100" bIns="19050" anchor="ctr" anchorCtr="0">
                <a:noAutofit/>
              </a:bodyPr>
              <a:lstStyle/>
              <a:p>
                <a:pPr algn="ctr" rtl="0">
                  <a:defRPr lang="en-US" sz="1050" b="1" i="0" u="none" strike="noStrike" kern="1200" baseline="0">
                    <a:solidFill>
                      <a:srgbClr val="112B08"/>
                    </a:solidFill>
                    <a:latin typeface="+mn-lt"/>
                    <a:ea typeface="+mn-ea"/>
                    <a:cs typeface="+mn-cs"/>
                  </a:defRPr>
                </a:pPr>
                <a:fld id="{E684B383-430D-4850-9197-8777548EF2F9}" type="VALUE">
                  <a:rPr lang="en-US" sz="1050" b="1" i="0" u="none" strike="noStrike" kern="1200" baseline="0">
                    <a:solidFill>
                      <a:srgbClr val="112B08"/>
                    </a:solidFill>
                    <a:latin typeface="+mn-lt"/>
                    <a:ea typeface="+mn-ea"/>
                    <a:cs typeface="+mn-cs"/>
                  </a:rPr>
                  <a:pPr algn="ctr" rtl="0">
                    <a:defRPr lang="en-US" sz="1050" b="1" i="0" u="none" strike="noStrike" kern="1200" baseline="0">
                      <a:solidFill>
                        <a:srgbClr val="112B08"/>
                      </a:solidFill>
                      <a:latin typeface="+mn-lt"/>
                      <a:ea typeface="+mn-ea"/>
                      <a:cs typeface="+mn-cs"/>
                    </a:defRPr>
                  </a:pPr>
                  <a:t>[VALUE]</a:t>
                </a:fld>
                <a:r>
                  <a:rPr lang="en-US" sz="1050" b="1" i="0" u="none" strike="noStrike" kern="1200" baseline="0">
                    <a:solidFill>
                      <a:srgbClr val="112B08"/>
                    </a:solidFill>
                    <a:latin typeface="+mn-lt"/>
                    <a:ea typeface="+mn-ea"/>
                    <a:cs typeface="+mn-cs"/>
                  </a:rPr>
                  <a:t>, </a:t>
                </a:r>
                <a:fld id="{D38670F1-8A0C-4D3F-B652-CE66FB9FD4A4}" type="PERCENTAGE">
                  <a:rPr lang="en-US" sz="1050" b="1" i="0" u="none" strike="noStrike" kern="1200" baseline="0">
                    <a:solidFill>
                      <a:srgbClr val="112B08"/>
                    </a:solidFill>
                    <a:latin typeface="+mn-lt"/>
                    <a:ea typeface="+mn-ea"/>
                    <a:cs typeface="+mn-cs"/>
                  </a:rPr>
                  <a:pPr algn="ctr" rtl="0">
                    <a:defRPr lang="en-US" sz="1050" b="1" i="0" u="none" strike="noStrike" kern="1200" baseline="0">
                      <a:solidFill>
                        <a:srgbClr val="112B08"/>
                      </a:solidFill>
                      <a:latin typeface="+mn-lt"/>
                      <a:ea typeface="+mn-ea"/>
                      <a:cs typeface="+mn-cs"/>
                    </a:defRPr>
                  </a:pPr>
                  <a:t>[PERCENTAGE]</a:t>
                </a:fld>
                <a:endParaRPr lang="en-US" sz="1050" b="1" i="0" u="none" strike="noStrike" kern="1200" baseline="0">
                  <a:solidFill>
                    <a:srgbClr val="112B08"/>
                  </a:solidFill>
                  <a:latin typeface="+mn-lt"/>
                  <a:ea typeface="+mn-ea"/>
                  <a:cs typeface="+mn-cs"/>
                </a:endParaRPr>
              </a:p>
            </c:rich>
          </c:tx>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0">
              <a:noAutofit/>
            </a:bodyPr>
            <a:lstStyle/>
            <a:p>
              <a:pPr algn="ctr" rtl="0">
                <a:defRPr lang="en-US" sz="105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23489716141894249"/>
                  <c:h val="0.17647456858590349"/>
                </c:manualLayout>
              </c15:layout>
              <c15:dlblFieldTable/>
              <c15:showDataLabelsRange val="0"/>
            </c:ext>
          </c:extLst>
        </c:dLbl>
      </c:pivotFmt>
    </c:pivotFmts>
    <c:plotArea>
      <c:layout>
        <c:manualLayout>
          <c:layoutTarget val="inner"/>
          <c:xMode val="edge"/>
          <c:yMode val="edge"/>
          <c:x val="0.16312085602652143"/>
          <c:y val="0.36343909369568517"/>
          <c:w val="0.67375818369471385"/>
          <c:h val="0.43910455639259433"/>
        </c:manualLayout>
      </c:layout>
      <c:doughnutChart>
        <c:varyColors val="1"/>
        <c:ser>
          <c:idx val="0"/>
          <c:order val="0"/>
          <c:tx>
            <c:strRef>
              <c:f>'Pivot Table'!$H$22</c:f>
              <c:strCache>
                <c:ptCount val="1"/>
                <c:pt idx="0">
                  <c:v>Total</c:v>
                </c:pt>
              </c:strCache>
            </c:strRef>
          </c:tx>
          <c:dPt>
            <c:idx val="0"/>
            <c:bubble3D val="0"/>
            <c:spPr>
              <a:solidFill>
                <a:schemeClr val="accent2">
                  <a:shade val="76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BFCE-48D1-8948-249173105208}"/>
              </c:ext>
            </c:extLst>
          </c:dPt>
          <c:dPt>
            <c:idx val="1"/>
            <c:bubble3D val="0"/>
            <c:spPr>
              <a:solidFill>
                <a:schemeClr val="accent2">
                  <a:tint val="77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BFCE-48D1-8948-249173105208}"/>
              </c:ext>
            </c:extLst>
          </c:dPt>
          <c:dLbls>
            <c:dLbl>
              <c:idx val="0"/>
              <c:layout>
                <c:manualLayout>
                  <c:x val="0.12457676463675589"/>
                  <c:y val="8.4747005250427998E-2"/>
                </c:manualLayout>
              </c:layout>
              <c:tx>
                <c:rich>
                  <a:bodyPr rot="0" spcFirstLastPara="1" vertOverflow="ellipsis" vert="horz" wrap="square" lIns="38100" tIns="19050" rIns="38100" bIns="19050" anchor="ctr" anchorCtr="1">
                    <a:spAutoFit/>
                  </a:bodyPr>
                  <a:lstStyle/>
                  <a:p>
                    <a:pPr>
                      <a:defRPr sz="1100" b="1" i="0" u="none" strike="noStrike" kern="1200" baseline="0">
                        <a:solidFill>
                          <a:srgbClr val="112B08"/>
                        </a:solidFill>
                        <a:latin typeface="+mn-lt"/>
                        <a:ea typeface="+mn-ea"/>
                        <a:cs typeface="+mn-cs"/>
                      </a:defRPr>
                    </a:pPr>
                    <a:fld id="{85F99E7F-BD80-4EFF-9C5D-3E7AB58FE340}" type="VALUE">
                      <a:rPr lang="en-US" sz="1050">
                        <a:solidFill>
                          <a:srgbClr val="112B08"/>
                        </a:solidFill>
                      </a:rPr>
                      <a:pPr>
                        <a:defRPr sz="1100" b="1">
                          <a:solidFill>
                            <a:srgbClr val="112B08"/>
                          </a:solidFill>
                        </a:defRPr>
                      </a:pPr>
                      <a:t>[VALUE]</a:t>
                    </a:fld>
                    <a:r>
                      <a:rPr lang="en-US" sz="1050" baseline="0">
                        <a:solidFill>
                          <a:srgbClr val="112B08"/>
                        </a:solidFill>
                      </a:rPr>
                      <a:t>, </a:t>
                    </a:r>
                    <a:fld id="{8524670C-D336-4750-8170-2E6082786CB0}" type="PERCENTAGE">
                      <a:rPr lang="en-US" sz="1050" baseline="0">
                        <a:solidFill>
                          <a:srgbClr val="112B08"/>
                        </a:solidFill>
                      </a:rPr>
                      <a:pPr>
                        <a:defRPr sz="1100" b="1">
                          <a:solidFill>
                            <a:srgbClr val="112B08"/>
                          </a:solidFill>
                        </a:defRPr>
                      </a:pPr>
                      <a:t>[PERCENTAGE]</a:t>
                    </a:fld>
                    <a:endParaRPr lang="en-US" sz="1050" baseline="0">
                      <a:solidFill>
                        <a:srgbClr val="112B08"/>
                      </a:solidFill>
                    </a:endParaRPr>
                  </a:p>
                </c:rich>
              </c:tx>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1">
                  <a:spAutoFit/>
                </a:bodyPr>
                <a:lstStyle/>
                <a:p>
                  <a:pPr>
                    <a:defRPr sz="11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22859681125367382"/>
                      <c:h val="0.20007119542844068"/>
                    </c:manualLayout>
                  </c15:layout>
                  <c15:dlblFieldTable/>
                  <c15:showDataLabelsRange val="0"/>
                </c:ext>
                <c:ext xmlns:c16="http://schemas.microsoft.com/office/drawing/2014/chart" uri="{C3380CC4-5D6E-409C-BE32-E72D297353CC}">
                  <c16:uniqueId val="{00000001-BFCE-48D1-8948-249173105208}"/>
                </c:ext>
              </c:extLst>
            </c:dLbl>
            <c:dLbl>
              <c:idx val="1"/>
              <c:layout>
                <c:manualLayout>
                  <c:x val="-0.11433621342730066"/>
                  <c:y val="-0.160271459762346"/>
                </c:manualLayout>
              </c:layout>
              <c:tx>
                <c:rich>
                  <a:bodyPr rot="0" spcFirstLastPara="1" vertOverflow="ellipsis" vert="horz" wrap="square" lIns="38100" tIns="19050" rIns="38100" bIns="19050" anchor="ctr" anchorCtr="0">
                    <a:noAutofit/>
                  </a:bodyPr>
                  <a:lstStyle/>
                  <a:p>
                    <a:pPr algn="ctr" rtl="0">
                      <a:defRPr lang="en-US" sz="1050" b="1" i="0" u="none" strike="noStrike" kern="1200" baseline="0">
                        <a:solidFill>
                          <a:srgbClr val="112B08"/>
                        </a:solidFill>
                        <a:latin typeface="+mn-lt"/>
                        <a:ea typeface="+mn-ea"/>
                        <a:cs typeface="+mn-cs"/>
                      </a:defRPr>
                    </a:pPr>
                    <a:fld id="{E684B383-430D-4850-9197-8777548EF2F9}" type="VALUE">
                      <a:rPr lang="en-US" sz="1050" b="1" i="0" u="none" strike="noStrike" kern="1200" baseline="0">
                        <a:solidFill>
                          <a:srgbClr val="112B08"/>
                        </a:solidFill>
                        <a:latin typeface="+mn-lt"/>
                        <a:ea typeface="+mn-ea"/>
                        <a:cs typeface="+mn-cs"/>
                      </a:rPr>
                      <a:pPr algn="ctr" rtl="0">
                        <a:defRPr lang="en-US" sz="1050" b="1">
                          <a:solidFill>
                            <a:srgbClr val="112B08"/>
                          </a:solidFill>
                        </a:defRPr>
                      </a:pPr>
                      <a:t>[VALUE]</a:t>
                    </a:fld>
                    <a:r>
                      <a:rPr lang="en-US" sz="1050" b="1" i="0" u="none" strike="noStrike" kern="1200" baseline="0">
                        <a:solidFill>
                          <a:srgbClr val="112B08"/>
                        </a:solidFill>
                        <a:latin typeface="+mn-lt"/>
                        <a:ea typeface="+mn-ea"/>
                        <a:cs typeface="+mn-cs"/>
                      </a:rPr>
                      <a:t>, </a:t>
                    </a:r>
                    <a:fld id="{D38670F1-8A0C-4D3F-B652-CE66FB9FD4A4}" type="PERCENTAGE">
                      <a:rPr lang="en-US" sz="1050" b="1" i="0" u="none" strike="noStrike" kern="1200" baseline="0">
                        <a:solidFill>
                          <a:srgbClr val="112B08"/>
                        </a:solidFill>
                        <a:latin typeface="+mn-lt"/>
                        <a:ea typeface="+mn-ea"/>
                        <a:cs typeface="+mn-cs"/>
                      </a:rPr>
                      <a:pPr algn="ctr" rtl="0">
                        <a:defRPr lang="en-US" sz="1050" b="1">
                          <a:solidFill>
                            <a:srgbClr val="112B08"/>
                          </a:solidFill>
                        </a:defRPr>
                      </a:pPr>
                      <a:t>[PERCENTAGE]</a:t>
                    </a:fld>
                    <a:endParaRPr lang="en-US" sz="1050" b="1" i="0" u="none" strike="noStrike" kern="1200" baseline="0">
                      <a:solidFill>
                        <a:srgbClr val="112B08"/>
                      </a:solidFill>
                      <a:latin typeface="+mn-lt"/>
                      <a:ea typeface="+mn-ea"/>
                      <a:cs typeface="+mn-cs"/>
                    </a:endParaRPr>
                  </a:p>
                </c:rich>
              </c:tx>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0">
                  <a:noAutofit/>
                </a:bodyPr>
                <a:lstStyle/>
                <a:p>
                  <a:pPr algn="ctr" rtl="0">
                    <a:defRPr lang="en-US" sz="105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23489716141894249"/>
                      <c:h val="0.17647456858590349"/>
                    </c:manualLayout>
                  </c15:layout>
                  <c15:dlblFieldTable/>
                  <c15:showDataLabelsRange val="0"/>
                </c:ext>
                <c:ext xmlns:c16="http://schemas.microsoft.com/office/drawing/2014/chart" uri="{C3380CC4-5D6E-409C-BE32-E72D297353CC}">
                  <c16:uniqueId val="{00000003-BFCE-48D1-8948-249173105208}"/>
                </c:ext>
              </c:extLst>
            </c:dLbl>
            <c:spPr>
              <a:solidFill>
                <a:srgbClr val="FFFFFF"/>
              </a:solidFill>
              <a:ln>
                <a:solidFill>
                  <a:srgbClr val="000000">
                    <a:lumMod val="65000"/>
                    <a:lumOff val="35000"/>
                  </a:srgbClr>
                </a:solidFill>
              </a:ln>
              <a:effectLst/>
            </c:spPr>
            <c:txPr>
              <a:bodyPr rot="0" spcFirstLastPara="1" vertOverflow="ellipsis" vert="horz" wrap="square" lIns="38100" tIns="19050" rIns="38100" bIns="19050" anchor="ctr" anchorCtr="1">
                <a:spAutoFit/>
              </a:bodyPr>
              <a:lstStyle/>
              <a:p>
                <a:pPr>
                  <a:defRPr sz="1100" b="1" i="0" u="none" strike="noStrike" kern="1200" baseline="0">
                    <a:solidFill>
                      <a:srgbClr val="FF0000"/>
                    </a:solidFill>
                    <a:latin typeface="+mn-lt"/>
                    <a:ea typeface="+mn-ea"/>
                    <a:cs typeface="+mn-cs"/>
                  </a:defRPr>
                </a:pPr>
                <a:endParaRPr lang="en-US"/>
              </a:p>
            </c:txPr>
            <c:showLegendKey val="0"/>
            <c:showVal val="1"/>
            <c:showCatName val="0"/>
            <c:showSerName val="0"/>
            <c:showPercent val="1"/>
            <c:showBubbleSize val="0"/>
            <c:showLeaderLines val="1"/>
            <c:leaderLines>
              <c:spPr>
                <a:ln w="6350" cap="flat" cmpd="sng" algn="ctr">
                  <a:solidFill>
                    <a:schemeClr val="tx1"/>
                  </a:solidFill>
                  <a:prstDash val="solid"/>
                  <a:round/>
                </a:ln>
                <a:effectLst/>
              </c:spPr>
            </c:leaderLines>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'Pivot Table'!$G$23:$G$25</c:f>
              <c:strCache>
                <c:ptCount val="2"/>
                <c:pt idx="0">
                  <c:v>No</c:v>
                </c:pt>
                <c:pt idx="1">
                  <c:v>Yes</c:v>
                </c:pt>
              </c:strCache>
            </c:strRef>
          </c:cat>
          <c:val>
            <c:numRef>
              <c:f>'Pivot Table'!$H$23:$H$25</c:f>
              <c:numCache>
                <c:formatCode>General</c:formatCode>
                <c:ptCount val="2"/>
                <c:pt idx="0">
                  <c:v>8393</c:v>
                </c:pt>
                <c:pt idx="1">
                  <c:v>1158</c:v>
                </c:pt>
              </c:numCache>
            </c:numRef>
          </c:val>
          <c:extLst>
            <c:ext xmlns:c16="http://schemas.microsoft.com/office/drawing/2014/chart" uri="{C3380CC4-5D6E-409C-BE32-E72D297353CC}">
              <c16:uniqueId val="{00000004-BFCE-48D1-8948-249173105208}"/>
            </c:ext>
          </c:extLst>
        </c:ser>
        <c:dLbls>
          <c:showLegendKey val="0"/>
          <c:showVal val="0"/>
          <c:showCatName val="0"/>
          <c:showSerName val="0"/>
          <c:showPercent val="0"/>
          <c:showBubbleSize val="0"/>
          <c:showLeaderLines val="1"/>
        </c:dLbls>
        <c:firstSliceAng val="0"/>
        <c:holeSize val="50"/>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legend>
    <c:plotVisOnly val="1"/>
    <c:dispBlanksAs val="gap"/>
    <c:showDLblsOverMax val="0"/>
    <c:extLst/>
  </c:chart>
  <c:spPr>
    <a:solidFill>
      <a:schemeClr val="bg1"/>
    </a:solidFill>
    <a:ln w="6350" cap="flat" cmpd="sng" algn="ctr">
      <a:solidFill>
        <a:schemeClr val="tx1"/>
      </a:solidFill>
      <a:prstDash val="solid"/>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4"/>
    </mc:Choice>
    <mc:Fallback>
      <c:style val="4"/>
    </mc:Fallback>
  </mc:AlternateContent>
  <c:pivotSource>
    <c:name>[Copy of Zomato_Analysis_Saran.xlsx]Pivot Table!Online delivery available</c:name>
    <c:fmtId val="17"/>
  </c:pivotSource>
  <c:chart>
    <c:title>
      <c:tx>
        <c:rich>
          <a:bodyPr rot="0" spcFirstLastPara="1" vertOverflow="ellipsis" vert="horz" wrap="square" anchor="ctr" anchorCtr="1"/>
          <a:lstStyle/>
          <a:p>
            <a:pPr>
              <a:defRPr sz="1400" b="1" i="0" u="none" strike="noStrike" kern="1200" cap="all" spc="50" baseline="0">
                <a:solidFill>
                  <a:schemeClr val="tx1">
                    <a:lumMod val="65000"/>
                    <a:lumOff val="35000"/>
                  </a:schemeClr>
                </a:solidFill>
                <a:latin typeface="+mn-lt"/>
                <a:ea typeface="+mn-ea"/>
                <a:cs typeface="+mn-cs"/>
              </a:defRPr>
            </a:pPr>
            <a:r>
              <a:rPr lang="en-IN">
                <a:solidFill>
                  <a:srgbClr val="112B08"/>
                </a:solidFill>
              </a:rPr>
              <a:t>Online delivery</a:t>
            </a:r>
            <a:r>
              <a:rPr lang="en-IN" baseline="0">
                <a:solidFill>
                  <a:srgbClr val="112B08"/>
                </a:solidFill>
              </a:rPr>
              <a:t> availablity </a:t>
            </a:r>
            <a:endParaRPr lang="en-IN">
              <a:solidFill>
                <a:srgbClr val="112B08"/>
              </a:solidFill>
            </a:endParaRPr>
          </a:p>
        </c:rich>
      </c:tx>
      <c:overlay val="0"/>
      <c:spPr>
        <a:noFill/>
        <a:ln>
          <a:noFill/>
        </a:ln>
        <a:effectLst/>
      </c:spPr>
      <c:txPr>
        <a:bodyPr rot="0" spcFirstLastPara="1" vertOverflow="ellipsis" vert="horz" wrap="square" anchor="ctr" anchorCtr="1"/>
        <a:lstStyle/>
        <a:p>
          <a:pPr>
            <a:defRPr sz="1400" b="1" i="0" u="none" strike="noStrike" kern="1200" cap="all" spc="50" baseline="0">
              <a:solidFill>
                <a:schemeClr val="tx1">
                  <a:lumMod val="65000"/>
                  <a:lumOff val="35000"/>
                </a:schemeClr>
              </a:solidFill>
              <a:latin typeface="+mn-lt"/>
              <a:ea typeface="+mn-ea"/>
              <a:cs typeface="+mn-cs"/>
            </a:defRPr>
          </a:pPr>
          <a:endParaRPr lang="en-IN"/>
        </a:p>
      </c:txPr>
    </c:title>
    <c:autoTitleDeleted val="0"/>
    <c:pivotFmts>
      <c:pivotFmt>
        <c:idx val="0"/>
      </c:pivotFmt>
      <c:pivotFmt>
        <c:idx val="1"/>
      </c:pivotFmt>
      <c:pivotFmt>
        <c:idx val="2"/>
      </c:pivotFmt>
      <c:pivotFmt>
        <c:idx val="3"/>
      </c:pivotFmt>
      <c:pivotFmt>
        <c:idx val="4"/>
      </c:pivotFmt>
      <c:pivotFmt>
        <c:idx val="5"/>
      </c:pivotFmt>
      <c:pivotFmt>
        <c:idx val="6"/>
      </c:pivotFmt>
      <c:pivotFmt>
        <c:idx val="7"/>
      </c:pivotFmt>
      <c:pivotFmt>
        <c:idx val="8"/>
      </c:pivotFmt>
      <c:pivotFmt>
        <c:idx val="9"/>
      </c:pivotFmt>
      <c:pivotFmt>
        <c:idx val="10"/>
      </c:pivotFmt>
      <c:pivotFmt>
        <c:idx val="11"/>
      </c:pivotFmt>
      <c:pivotFmt>
        <c:idx val="12"/>
      </c:pivotFmt>
      <c:pivotFmt>
        <c:idx val="13"/>
      </c:pivotFmt>
      <c:pivotFmt>
        <c:idx val="14"/>
      </c:pivotFmt>
      <c:pivotFmt>
        <c:idx val="15"/>
      </c:pivotFmt>
      <c:pivotFmt>
        <c:idx val="16"/>
      </c:pivotFmt>
      <c:pivotFmt>
        <c:idx val="17"/>
      </c:pivotFmt>
      <c:pivotFmt>
        <c:idx val="18"/>
      </c:pivotFmt>
      <c:pivotFmt>
        <c:idx val="19"/>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cap="rnd">
              <a:solidFill>
                <a:schemeClr val="tx1"/>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extLst>
        </c:dLbl>
      </c:pivotFmt>
      <c:pivotFmt>
        <c:idx val="20"/>
        <c:spPr>
          <a:solidFill>
            <a:schemeClr val="accent2">
              <a:shade val="76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0.18711971348409023"/>
              <c:y val="0.14142692915951538"/>
            </c:manualLayout>
          </c:layout>
          <c:tx>
            <c:rich>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593F2C12-4CD9-4C2A-9290-3B17A0B79DD2}" type="VALUE">
                  <a:rPr lang="en-US" sz="1100">
                    <a:solidFill>
                      <a:srgbClr val="112B08"/>
                    </a:solidFill>
                  </a:rPr>
                  <a:pPr>
                    <a:defRPr sz="900" b="1" i="0" u="none" strike="noStrike" kern="1200" baseline="0">
                      <a:solidFill>
                        <a:srgbClr val="112B08"/>
                      </a:solidFill>
                      <a:latin typeface="+mn-lt"/>
                      <a:ea typeface="+mn-ea"/>
                      <a:cs typeface="+mn-cs"/>
                    </a:defRPr>
                  </a:pPr>
                  <a:t>[VALUE]</a:t>
                </a:fld>
                <a:r>
                  <a:rPr lang="en-US" sz="1100" baseline="0">
                    <a:solidFill>
                      <a:srgbClr val="112B08"/>
                    </a:solidFill>
                  </a:rPr>
                  <a:t>, </a:t>
                </a:r>
                <a:fld id="{4B81A464-DFFC-439F-890A-FEDF4F704331}" type="PERCENTAGE">
                  <a:rPr lang="en-US" sz="1100" baseline="0">
                    <a:solidFill>
                      <a:srgbClr val="112B08"/>
                    </a:solidFill>
                  </a:rPr>
                  <a:pPr>
                    <a:defRPr sz="900" b="1" i="0" u="none" strike="noStrike" kern="1200" baseline="0">
                      <a:solidFill>
                        <a:srgbClr val="112B08"/>
                      </a:solidFill>
                      <a:latin typeface="+mn-lt"/>
                      <a:ea typeface="+mn-ea"/>
                      <a:cs typeface="+mn-cs"/>
                    </a:defRPr>
                  </a:pPr>
                  <a:t>[PERCENTAGE]</a:t>
                </a:fld>
                <a:endParaRPr lang="en-US" sz="1100" baseline="0">
                  <a:solidFill>
                    <a:srgbClr val="112B08"/>
                  </a:solidFill>
                </a:endParaRPr>
              </a:p>
            </c:rich>
          </c:tx>
          <c:spPr>
            <a:solidFill>
              <a:schemeClr val="bg1"/>
            </a:solidFill>
            <a:ln cap="rnd">
              <a:solidFill>
                <a:schemeClr val="tx1"/>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separator>, </c:separator>
          <c:extLst>
            <c:ext xmlns:c15="http://schemas.microsoft.com/office/drawing/2012/chart" uri="{CE6537A1-D6FC-4f65-9D91-7224C49458BB}">
              <c15:layout>
                <c:manualLayout>
                  <c:w val="0.29224532518480845"/>
                  <c:h val="0.15450830622220127"/>
                </c:manualLayout>
              </c15:layout>
              <c15:dlblFieldTable/>
              <c15:showDataLabelsRange val="0"/>
            </c:ext>
          </c:extLst>
        </c:dLbl>
      </c:pivotFmt>
      <c:pivotFmt>
        <c:idx val="21"/>
        <c:spPr>
          <a:solidFill>
            <a:schemeClr val="accent2">
              <a:tint val="77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9.8522167487684734E-2"/>
              <c:y val="-0.18057798462883229"/>
            </c:manualLayout>
          </c:layout>
          <c:tx>
            <c:rich>
              <a:bodyPr rot="0" spcFirstLastPara="1" vertOverflow="ellipsis" vert="horz" wrap="square" lIns="38100" tIns="19050" rIns="38100" bIns="19050" anchor="ctr" anchorCtr="0">
                <a:spAutoFit/>
              </a:bodyPr>
              <a:lstStyle/>
              <a:p>
                <a:pPr algn="ctr">
                  <a:defRPr lang="en-US" sz="900" b="1" i="0" u="none" strike="noStrike" kern="1200" baseline="0">
                    <a:solidFill>
                      <a:srgbClr val="112B08"/>
                    </a:solidFill>
                    <a:latin typeface="+mn-lt"/>
                    <a:ea typeface="+mn-ea"/>
                    <a:cs typeface="+mn-cs"/>
                  </a:defRPr>
                </a:pPr>
                <a:fld id="{7C26B979-D9EF-4279-B5F0-F342E0D8F51E}" type="VALUE">
                  <a:rPr lang="en-US" sz="900" b="1" i="0" u="none" strike="noStrike" kern="1200" baseline="0">
                    <a:solidFill>
                      <a:srgbClr val="112B08"/>
                    </a:solidFill>
                    <a:latin typeface="+mn-lt"/>
                    <a:ea typeface="+mn-ea"/>
                    <a:cs typeface="+mn-cs"/>
                  </a:rPr>
                  <a:pPr algn="ctr">
                    <a:defRPr lang="en-US" sz="900" b="1" i="0" u="none" strike="noStrike" kern="1200" baseline="0">
                      <a:solidFill>
                        <a:srgbClr val="112B08"/>
                      </a:solidFill>
                      <a:latin typeface="+mn-lt"/>
                      <a:ea typeface="+mn-ea"/>
                      <a:cs typeface="+mn-cs"/>
                    </a:defRPr>
                  </a:pPr>
                  <a:t>[VALUE]</a:t>
                </a:fld>
                <a:r>
                  <a:rPr lang="en-US" sz="900" b="1" i="0" u="none" strike="noStrike" kern="1200" baseline="0">
                    <a:solidFill>
                      <a:srgbClr val="112B08"/>
                    </a:solidFill>
                    <a:latin typeface="+mn-lt"/>
                    <a:ea typeface="+mn-ea"/>
                    <a:cs typeface="+mn-cs"/>
                  </a:rPr>
                  <a:t>, </a:t>
                </a:r>
                <a:fld id="{BDCBC1F7-1D91-492A-BF91-817CC0EAF6E7}" type="PERCENTAGE">
                  <a:rPr lang="en-US" sz="900" b="1" i="0" u="none" strike="noStrike" kern="1200" baseline="0">
                    <a:solidFill>
                      <a:srgbClr val="112B08"/>
                    </a:solidFill>
                    <a:latin typeface="+mn-lt"/>
                    <a:ea typeface="+mn-ea"/>
                    <a:cs typeface="+mn-cs"/>
                  </a:rPr>
                  <a:pPr algn="ctr">
                    <a:defRPr lang="en-US" sz="900" b="1" i="0" u="none" strike="noStrike" kern="1200" baseline="0">
                      <a:solidFill>
                        <a:srgbClr val="112B08"/>
                      </a:solidFill>
                      <a:latin typeface="+mn-lt"/>
                      <a:ea typeface="+mn-ea"/>
                      <a:cs typeface="+mn-cs"/>
                    </a:defRPr>
                  </a:pPr>
                  <a:t>[PERCENTAGE]</a:t>
                </a:fld>
                <a:endParaRPr lang="en-US" sz="900" b="1" i="0" u="none" strike="noStrike" kern="1200" baseline="0">
                  <a:solidFill>
                    <a:srgbClr val="112B08"/>
                  </a:solidFill>
                  <a:latin typeface="+mn-lt"/>
                  <a:ea typeface="+mn-ea"/>
                  <a:cs typeface="+mn-cs"/>
                </a:endParaRPr>
              </a:p>
            </c:rich>
          </c:tx>
          <c:spPr>
            <a:solidFill>
              <a:schemeClr val="bg1"/>
            </a:solidFill>
            <a:ln cap="rnd">
              <a:solidFill>
                <a:schemeClr val="tx1"/>
              </a:solidFill>
            </a:ln>
            <a:effectLst/>
          </c:spPr>
          <c:txPr>
            <a:bodyPr rot="0" spcFirstLastPara="1" vertOverflow="ellipsis" vert="horz" wrap="square" lIns="38100" tIns="19050" rIns="38100" bIns="19050" anchor="ctr" anchorCtr="0">
              <a:spAutoFit/>
            </a:bodyPr>
            <a:lstStyle/>
            <a:p>
              <a:pPr algn="ctr">
                <a:defRPr lang="en-US"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dlblFieldTable/>
              <c15:showDataLabelsRange val="0"/>
            </c:ext>
          </c:extLst>
        </c:dLbl>
      </c:pivotFmt>
      <c:pivotFmt>
        <c:idx val="22"/>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cap="rnd">
              <a:solidFill>
                <a:schemeClr val="tx1"/>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extLst>
        </c:dLbl>
      </c:pivotFmt>
      <c:pivotFmt>
        <c:idx val="23"/>
        <c:spPr>
          <a:solidFill>
            <a:schemeClr val="accent2">
              <a:shade val="76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0.18711971348409023"/>
              <c:y val="0.14142692915951538"/>
            </c:manualLayout>
          </c:layout>
          <c:tx>
            <c:rich>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593F2C12-4CD9-4C2A-9290-3B17A0B79DD2}" type="VALUE">
                  <a:rPr lang="en-US" sz="1100">
                    <a:solidFill>
                      <a:srgbClr val="112B08"/>
                    </a:solidFill>
                  </a:rPr>
                  <a:pPr>
                    <a:defRPr sz="900" b="1" i="0" u="none" strike="noStrike" kern="1200" baseline="0">
                      <a:solidFill>
                        <a:srgbClr val="112B08"/>
                      </a:solidFill>
                      <a:latin typeface="+mn-lt"/>
                      <a:ea typeface="+mn-ea"/>
                      <a:cs typeface="+mn-cs"/>
                    </a:defRPr>
                  </a:pPr>
                  <a:t>[VALUE]</a:t>
                </a:fld>
                <a:r>
                  <a:rPr lang="en-US" sz="1100" baseline="0">
                    <a:solidFill>
                      <a:srgbClr val="112B08"/>
                    </a:solidFill>
                  </a:rPr>
                  <a:t>, </a:t>
                </a:r>
                <a:fld id="{4B81A464-DFFC-439F-890A-FEDF4F704331}" type="PERCENTAGE">
                  <a:rPr lang="en-US" sz="1100" baseline="0">
                    <a:solidFill>
                      <a:srgbClr val="112B08"/>
                    </a:solidFill>
                  </a:rPr>
                  <a:pPr>
                    <a:defRPr sz="900" b="1" i="0" u="none" strike="noStrike" kern="1200" baseline="0">
                      <a:solidFill>
                        <a:srgbClr val="112B08"/>
                      </a:solidFill>
                      <a:latin typeface="+mn-lt"/>
                      <a:ea typeface="+mn-ea"/>
                      <a:cs typeface="+mn-cs"/>
                    </a:defRPr>
                  </a:pPr>
                  <a:t>[PERCENTAGE]</a:t>
                </a:fld>
                <a:endParaRPr lang="en-US" sz="1100" baseline="0">
                  <a:solidFill>
                    <a:srgbClr val="112B08"/>
                  </a:solidFill>
                </a:endParaRPr>
              </a:p>
            </c:rich>
          </c:tx>
          <c:spPr>
            <a:solidFill>
              <a:schemeClr val="bg1"/>
            </a:solidFill>
            <a:ln cap="rnd">
              <a:solidFill>
                <a:schemeClr val="tx1"/>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separator>, </c:separator>
          <c:extLst>
            <c:ext xmlns:c15="http://schemas.microsoft.com/office/drawing/2012/chart" uri="{CE6537A1-D6FC-4f65-9D91-7224C49458BB}">
              <c15:layout>
                <c:manualLayout>
                  <c:w val="0.29224532518480845"/>
                  <c:h val="0.15450830622220127"/>
                </c:manualLayout>
              </c15:layout>
              <c15:dlblFieldTable/>
              <c15:showDataLabelsRange val="0"/>
            </c:ext>
          </c:extLst>
        </c:dLbl>
      </c:pivotFmt>
      <c:pivotFmt>
        <c:idx val="24"/>
        <c:spPr>
          <a:solidFill>
            <a:schemeClr val="accent2">
              <a:tint val="77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9.8522167487684734E-2"/>
              <c:y val="-0.18057798462883229"/>
            </c:manualLayout>
          </c:layout>
          <c:tx>
            <c:rich>
              <a:bodyPr rot="0" spcFirstLastPara="1" vertOverflow="ellipsis" vert="horz" wrap="square" lIns="38100" tIns="19050" rIns="38100" bIns="19050" anchor="ctr" anchorCtr="0">
                <a:spAutoFit/>
              </a:bodyPr>
              <a:lstStyle/>
              <a:p>
                <a:pPr algn="ctr">
                  <a:defRPr lang="en-US" sz="900" b="1" i="0" u="none" strike="noStrike" kern="1200" baseline="0">
                    <a:solidFill>
                      <a:srgbClr val="112B08"/>
                    </a:solidFill>
                    <a:latin typeface="+mn-lt"/>
                    <a:ea typeface="+mn-ea"/>
                    <a:cs typeface="+mn-cs"/>
                  </a:defRPr>
                </a:pPr>
                <a:fld id="{7C26B979-D9EF-4279-B5F0-F342E0D8F51E}" type="VALUE">
                  <a:rPr lang="en-US" sz="900" b="1" i="0" u="none" strike="noStrike" kern="1200" baseline="0">
                    <a:solidFill>
                      <a:srgbClr val="112B08"/>
                    </a:solidFill>
                    <a:latin typeface="+mn-lt"/>
                    <a:ea typeface="+mn-ea"/>
                    <a:cs typeface="+mn-cs"/>
                  </a:rPr>
                  <a:pPr algn="ctr">
                    <a:defRPr lang="en-US" sz="900" b="1" i="0" u="none" strike="noStrike" kern="1200" baseline="0">
                      <a:solidFill>
                        <a:srgbClr val="112B08"/>
                      </a:solidFill>
                      <a:latin typeface="+mn-lt"/>
                      <a:ea typeface="+mn-ea"/>
                      <a:cs typeface="+mn-cs"/>
                    </a:defRPr>
                  </a:pPr>
                  <a:t>[VALUE]</a:t>
                </a:fld>
                <a:r>
                  <a:rPr lang="en-US" sz="900" b="1" i="0" u="none" strike="noStrike" kern="1200" baseline="0">
                    <a:solidFill>
                      <a:srgbClr val="112B08"/>
                    </a:solidFill>
                    <a:latin typeface="+mn-lt"/>
                    <a:ea typeface="+mn-ea"/>
                    <a:cs typeface="+mn-cs"/>
                  </a:rPr>
                  <a:t>, </a:t>
                </a:r>
                <a:fld id="{BDCBC1F7-1D91-492A-BF91-817CC0EAF6E7}" type="PERCENTAGE">
                  <a:rPr lang="en-US" sz="900" b="1" i="0" u="none" strike="noStrike" kern="1200" baseline="0">
                    <a:solidFill>
                      <a:srgbClr val="112B08"/>
                    </a:solidFill>
                    <a:latin typeface="+mn-lt"/>
                    <a:ea typeface="+mn-ea"/>
                    <a:cs typeface="+mn-cs"/>
                  </a:rPr>
                  <a:pPr algn="ctr">
                    <a:defRPr lang="en-US" sz="900" b="1" i="0" u="none" strike="noStrike" kern="1200" baseline="0">
                      <a:solidFill>
                        <a:srgbClr val="112B08"/>
                      </a:solidFill>
                      <a:latin typeface="+mn-lt"/>
                      <a:ea typeface="+mn-ea"/>
                      <a:cs typeface="+mn-cs"/>
                    </a:defRPr>
                  </a:pPr>
                  <a:t>[PERCENTAGE]</a:t>
                </a:fld>
                <a:endParaRPr lang="en-US" sz="900" b="1" i="0" u="none" strike="noStrike" kern="1200" baseline="0">
                  <a:solidFill>
                    <a:srgbClr val="112B08"/>
                  </a:solidFill>
                  <a:latin typeface="+mn-lt"/>
                  <a:ea typeface="+mn-ea"/>
                  <a:cs typeface="+mn-cs"/>
                </a:endParaRPr>
              </a:p>
            </c:rich>
          </c:tx>
          <c:spPr>
            <a:solidFill>
              <a:schemeClr val="bg1"/>
            </a:solidFill>
            <a:ln cap="rnd">
              <a:solidFill>
                <a:schemeClr val="tx1"/>
              </a:solidFill>
            </a:ln>
            <a:effectLst/>
          </c:spPr>
          <c:txPr>
            <a:bodyPr rot="0" spcFirstLastPara="1" vertOverflow="ellipsis" vert="horz" wrap="square" lIns="38100" tIns="19050" rIns="38100" bIns="19050" anchor="ctr" anchorCtr="0">
              <a:spAutoFit/>
            </a:bodyPr>
            <a:lstStyle/>
            <a:p>
              <a:pPr algn="ctr">
                <a:defRPr lang="en-US"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dlblFieldTable/>
              <c15:showDataLabelsRange val="0"/>
            </c:ext>
          </c:extLst>
        </c:dLbl>
      </c:pivotFmt>
      <c:pivotFmt>
        <c:idx val="25"/>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cap="rnd">
              <a:solidFill>
                <a:schemeClr val="tx1"/>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extLst>
        </c:dLbl>
      </c:pivotFmt>
      <c:pivotFmt>
        <c:idx val="26"/>
        <c:spPr>
          <a:solidFill>
            <a:schemeClr val="accent2">
              <a:shade val="76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0.18711971348409023"/>
              <c:y val="0.14142692915951538"/>
            </c:manualLayout>
          </c:layout>
          <c:tx>
            <c:rich>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593F2C12-4CD9-4C2A-9290-3B17A0B79DD2}" type="VALUE">
                  <a:rPr lang="en-US" sz="1100">
                    <a:solidFill>
                      <a:srgbClr val="112B08"/>
                    </a:solidFill>
                  </a:rPr>
                  <a:pPr>
                    <a:defRPr sz="900" b="1" i="0" u="none" strike="noStrike" kern="1200" baseline="0">
                      <a:solidFill>
                        <a:srgbClr val="112B08"/>
                      </a:solidFill>
                      <a:latin typeface="+mn-lt"/>
                      <a:ea typeface="+mn-ea"/>
                      <a:cs typeface="+mn-cs"/>
                    </a:defRPr>
                  </a:pPr>
                  <a:t>[VALUE]</a:t>
                </a:fld>
                <a:r>
                  <a:rPr lang="en-US" sz="1100" baseline="0">
                    <a:solidFill>
                      <a:srgbClr val="112B08"/>
                    </a:solidFill>
                  </a:rPr>
                  <a:t>, </a:t>
                </a:r>
                <a:fld id="{4B81A464-DFFC-439F-890A-FEDF4F704331}" type="PERCENTAGE">
                  <a:rPr lang="en-US" sz="1100" baseline="0">
                    <a:solidFill>
                      <a:srgbClr val="112B08"/>
                    </a:solidFill>
                  </a:rPr>
                  <a:pPr>
                    <a:defRPr sz="900" b="1" i="0" u="none" strike="noStrike" kern="1200" baseline="0">
                      <a:solidFill>
                        <a:srgbClr val="112B08"/>
                      </a:solidFill>
                      <a:latin typeface="+mn-lt"/>
                      <a:ea typeface="+mn-ea"/>
                      <a:cs typeface="+mn-cs"/>
                    </a:defRPr>
                  </a:pPr>
                  <a:t>[PERCENTAGE]</a:t>
                </a:fld>
                <a:endParaRPr lang="en-US" sz="1100" baseline="0">
                  <a:solidFill>
                    <a:srgbClr val="112B08"/>
                  </a:solidFill>
                </a:endParaRPr>
              </a:p>
            </c:rich>
          </c:tx>
          <c:spPr>
            <a:solidFill>
              <a:schemeClr val="bg1"/>
            </a:solidFill>
            <a:ln cap="rnd">
              <a:solidFill>
                <a:schemeClr val="tx1"/>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separator>, </c:separator>
          <c:extLst>
            <c:ext xmlns:c15="http://schemas.microsoft.com/office/drawing/2012/chart" uri="{CE6537A1-D6FC-4f65-9D91-7224C49458BB}">
              <c15:layout>
                <c:manualLayout>
                  <c:w val="0.29224532518480845"/>
                  <c:h val="0.15450830622220127"/>
                </c:manualLayout>
              </c15:layout>
              <c15:dlblFieldTable/>
              <c15:showDataLabelsRange val="0"/>
            </c:ext>
          </c:extLst>
        </c:dLbl>
      </c:pivotFmt>
      <c:pivotFmt>
        <c:idx val="27"/>
        <c:spPr>
          <a:solidFill>
            <a:schemeClr val="accent2">
              <a:tint val="77000"/>
            </a:schemeClr>
          </a:solidFill>
          <a:ln>
            <a:noFill/>
          </a:ln>
          <a:effectLst/>
          <a:scene3d>
            <a:camera prst="orthographicFront"/>
            <a:lightRig rig="brightRoom" dir="t"/>
          </a:scene3d>
          <a:sp3d prstMaterial="flat">
            <a:bevelT w="50800" h="101600" prst="angle"/>
            <a:contourClr>
              <a:srgbClr val="000000"/>
            </a:contourClr>
          </a:sp3d>
        </c:spPr>
        <c:dLbl>
          <c:idx val="0"/>
          <c:layout>
            <c:manualLayout>
              <c:x val="-9.8522167487684734E-2"/>
              <c:y val="-0.18057798462883229"/>
            </c:manualLayout>
          </c:layout>
          <c:tx>
            <c:rich>
              <a:bodyPr rot="0" spcFirstLastPara="1" vertOverflow="ellipsis" vert="horz" wrap="square" lIns="38100" tIns="19050" rIns="38100" bIns="19050" anchor="ctr" anchorCtr="0">
                <a:spAutoFit/>
              </a:bodyPr>
              <a:lstStyle/>
              <a:p>
                <a:pPr algn="ctr">
                  <a:defRPr lang="en-US" sz="900" b="1" i="0" u="none" strike="noStrike" kern="1200" baseline="0">
                    <a:solidFill>
                      <a:srgbClr val="112B08"/>
                    </a:solidFill>
                    <a:latin typeface="+mn-lt"/>
                    <a:ea typeface="+mn-ea"/>
                    <a:cs typeface="+mn-cs"/>
                  </a:defRPr>
                </a:pPr>
                <a:fld id="{7C26B979-D9EF-4279-B5F0-F342E0D8F51E}" type="VALUE">
                  <a:rPr lang="en-US" sz="900" b="1" i="0" u="none" strike="noStrike" kern="1200" baseline="0">
                    <a:solidFill>
                      <a:srgbClr val="112B08"/>
                    </a:solidFill>
                    <a:latin typeface="+mn-lt"/>
                    <a:ea typeface="+mn-ea"/>
                    <a:cs typeface="+mn-cs"/>
                  </a:rPr>
                  <a:pPr algn="ctr">
                    <a:defRPr lang="en-US" sz="900" b="1" i="0" u="none" strike="noStrike" kern="1200" baseline="0">
                      <a:solidFill>
                        <a:srgbClr val="112B08"/>
                      </a:solidFill>
                      <a:latin typeface="+mn-lt"/>
                      <a:ea typeface="+mn-ea"/>
                      <a:cs typeface="+mn-cs"/>
                    </a:defRPr>
                  </a:pPr>
                  <a:t>[VALUE]</a:t>
                </a:fld>
                <a:r>
                  <a:rPr lang="en-US" sz="900" b="1" i="0" u="none" strike="noStrike" kern="1200" baseline="0">
                    <a:solidFill>
                      <a:srgbClr val="112B08"/>
                    </a:solidFill>
                    <a:latin typeface="+mn-lt"/>
                    <a:ea typeface="+mn-ea"/>
                    <a:cs typeface="+mn-cs"/>
                  </a:rPr>
                  <a:t>, </a:t>
                </a:r>
                <a:fld id="{BDCBC1F7-1D91-492A-BF91-817CC0EAF6E7}" type="PERCENTAGE">
                  <a:rPr lang="en-US" sz="900" b="1" i="0" u="none" strike="noStrike" kern="1200" baseline="0">
                    <a:solidFill>
                      <a:srgbClr val="112B08"/>
                    </a:solidFill>
                    <a:latin typeface="+mn-lt"/>
                    <a:ea typeface="+mn-ea"/>
                    <a:cs typeface="+mn-cs"/>
                  </a:rPr>
                  <a:pPr algn="ctr">
                    <a:defRPr lang="en-US" sz="900" b="1" i="0" u="none" strike="noStrike" kern="1200" baseline="0">
                      <a:solidFill>
                        <a:srgbClr val="112B08"/>
                      </a:solidFill>
                      <a:latin typeface="+mn-lt"/>
                      <a:ea typeface="+mn-ea"/>
                      <a:cs typeface="+mn-cs"/>
                    </a:defRPr>
                  </a:pPr>
                  <a:t>[PERCENTAGE]</a:t>
                </a:fld>
                <a:endParaRPr lang="en-US" sz="900" b="1" i="0" u="none" strike="noStrike" kern="1200" baseline="0">
                  <a:solidFill>
                    <a:srgbClr val="112B08"/>
                  </a:solidFill>
                  <a:latin typeface="+mn-lt"/>
                  <a:ea typeface="+mn-ea"/>
                  <a:cs typeface="+mn-cs"/>
                </a:endParaRPr>
              </a:p>
            </c:rich>
          </c:tx>
          <c:spPr>
            <a:solidFill>
              <a:schemeClr val="bg1"/>
            </a:solidFill>
            <a:ln cap="rnd">
              <a:solidFill>
                <a:schemeClr val="tx1"/>
              </a:solidFill>
            </a:ln>
            <a:effectLst/>
          </c:spPr>
          <c:txPr>
            <a:bodyPr rot="0" spcFirstLastPara="1" vertOverflow="ellipsis" vert="horz" wrap="square" lIns="38100" tIns="19050" rIns="38100" bIns="19050" anchor="ctr" anchorCtr="0">
              <a:spAutoFit/>
            </a:bodyPr>
            <a:lstStyle/>
            <a:p>
              <a:pPr algn="ctr">
                <a:defRPr lang="en-US"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dlblFieldTable/>
              <c15:showDataLabelsRange val="0"/>
            </c:ext>
          </c:extLst>
        </c:dLbl>
      </c:pivotFmt>
    </c:pivotFmts>
    <c:plotArea>
      <c:layout>
        <c:manualLayout>
          <c:layoutTarget val="inner"/>
          <c:xMode val="edge"/>
          <c:yMode val="edge"/>
          <c:x val="0.13335311346951195"/>
          <c:y val="0.3513993919076947"/>
          <c:w val="0.64955786323810982"/>
          <c:h val="0.44375735211316414"/>
        </c:manualLayout>
      </c:layout>
      <c:doughnutChart>
        <c:varyColors val="1"/>
        <c:ser>
          <c:idx val="0"/>
          <c:order val="0"/>
          <c:tx>
            <c:strRef>
              <c:f>'Pivot Table'!$E$22</c:f>
              <c:strCache>
                <c:ptCount val="1"/>
                <c:pt idx="0">
                  <c:v>Total</c:v>
                </c:pt>
              </c:strCache>
            </c:strRef>
          </c:tx>
          <c:dPt>
            <c:idx val="0"/>
            <c:bubble3D val="0"/>
            <c:spPr>
              <a:solidFill>
                <a:schemeClr val="accent2">
                  <a:shade val="76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B16E-42D7-8469-52FD564659D3}"/>
              </c:ext>
            </c:extLst>
          </c:dPt>
          <c:dPt>
            <c:idx val="1"/>
            <c:bubble3D val="0"/>
            <c:spPr>
              <a:solidFill>
                <a:schemeClr val="accent2">
                  <a:tint val="77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B16E-42D7-8469-52FD564659D3}"/>
              </c:ext>
            </c:extLst>
          </c:dPt>
          <c:dLbls>
            <c:dLbl>
              <c:idx val="0"/>
              <c:layout>
                <c:manualLayout>
                  <c:x val="0.18711971348409023"/>
                  <c:y val="0.14142692915951538"/>
                </c:manualLayout>
              </c:layout>
              <c:tx>
                <c:rich>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fld id="{593F2C12-4CD9-4C2A-9290-3B17A0B79DD2}" type="VALUE">
                      <a:rPr lang="en-US" sz="1100">
                        <a:solidFill>
                          <a:srgbClr val="112B08"/>
                        </a:solidFill>
                      </a:rPr>
                      <a:pPr>
                        <a:defRPr>
                          <a:solidFill>
                            <a:srgbClr val="112B08"/>
                          </a:solidFill>
                        </a:defRPr>
                      </a:pPr>
                      <a:t>[VALUE]</a:t>
                    </a:fld>
                    <a:r>
                      <a:rPr lang="en-US" sz="1100" baseline="0">
                        <a:solidFill>
                          <a:srgbClr val="112B08"/>
                        </a:solidFill>
                      </a:rPr>
                      <a:t>, </a:t>
                    </a:r>
                    <a:fld id="{4B81A464-DFFC-439F-890A-FEDF4F704331}" type="PERCENTAGE">
                      <a:rPr lang="en-US" sz="1100" baseline="0">
                        <a:solidFill>
                          <a:srgbClr val="112B08"/>
                        </a:solidFill>
                      </a:rPr>
                      <a:pPr>
                        <a:defRPr>
                          <a:solidFill>
                            <a:srgbClr val="112B08"/>
                          </a:solidFill>
                        </a:defRPr>
                      </a:pPr>
                      <a:t>[PERCENTAGE]</a:t>
                    </a:fld>
                    <a:endParaRPr lang="en-US" sz="1100" baseline="0">
                      <a:solidFill>
                        <a:srgbClr val="112B08"/>
                      </a:solidFill>
                    </a:endParaRPr>
                  </a:p>
                </c:rich>
              </c:tx>
              <c:spPr>
                <a:solidFill>
                  <a:schemeClr val="bg1"/>
                </a:solidFill>
                <a:ln cap="rnd">
                  <a:solidFill>
                    <a:schemeClr val="tx1"/>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separator>, </c:separator>
              <c:extLst>
                <c:ext xmlns:c15="http://schemas.microsoft.com/office/drawing/2012/chart" uri="{CE6537A1-D6FC-4f65-9D91-7224C49458BB}">
                  <c15:layout>
                    <c:manualLayout>
                      <c:w val="0.29224532518480845"/>
                      <c:h val="0.15450830622220127"/>
                    </c:manualLayout>
                  </c15:layout>
                  <c15:dlblFieldTable/>
                  <c15:showDataLabelsRange val="0"/>
                </c:ext>
                <c:ext xmlns:c16="http://schemas.microsoft.com/office/drawing/2014/chart" uri="{C3380CC4-5D6E-409C-BE32-E72D297353CC}">
                  <c16:uniqueId val="{00000001-B16E-42D7-8469-52FD564659D3}"/>
                </c:ext>
              </c:extLst>
            </c:dLbl>
            <c:dLbl>
              <c:idx val="1"/>
              <c:layout>
                <c:manualLayout>
                  <c:x val="-9.8522167487684734E-2"/>
                  <c:y val="-0.18057798462883229"/>
                </c:manualLayout>
              </c:layout>
              <c:tx>
                <c:rich>
                  <a:bodyPr rot="0" spcFirstLastPara="1" vertOverflow="ellipsis" vert="horz" wrap="square" lIns="38100" tIns="19050" rIns="38100" bIns="19050" anchor="ctr" anchorCtr="0">
                    <a:spAutoFit/>
                  </a:bodyPr>
                  <a:lstStyle/>
                  <a:p>
                    <a:pPr algn="ctr">
                      <a:defRPr lang="en-US" sz="900" b="1" i="0" u="none" strike="noStrike" kern="1200" baseline="0">
                        <a:solidFill>
                          <a:srgbClr val="112B08"/>
                        </a:solidFill>
                        <a:latin typeface="+mn-lt"/>
                        <a:ea typeface="+mn-ea"/>
                        <a:cs typeface="+mn-cs"/>
                      </a:defRPr>
                    </a:pPr>
                    <a:fld id="{7C26B979-D9EF-4279-B5F0-F342E0D8F51E}" type="VALUE">
                      <a:rPr lang="en-US" sz="900" b="1" i="0" u="none" strike="noStrike" kern="1200" baseline="0">
                        <a:solidFill>
                          <a:srgbClr val="112B08"/>
                        </a:solidFill>
                        <a:latin typeface="+mn-lt"/>
                        <a:ea typeface="+mn-ea"/>
                        <a:cs typeface="+mn-cs"/>
                      </a:rPr>
                      <a:pPr algn="ctr">
                        <a:defRPr lang="en-US">
                          <a:solidFill>
                            <a:srgbClr val="112B08"/>
                          </a:solidFill>
                        </a:defRPr>
                      </a:pPr>
                      <a:t>[VALUE]</a:t>
                    </a:fld>
                    <a:r>
                      <a:rPr lang="en-US" sz="900" b="1" i="0" u="none" strike="noStrike" kern="1200" baseline="0">
                        <a:solidFill>
                          <a:srgbClr val="112B08"/>
                        </a:solidFill>
                        <a:latin typeface="+mn-lt"/>
                        <a:ea typeface="+mn-ea"/>
                        <a:cs typeface="+mn-cs"/>
                      </a:rPr>
                      <a:t>, </a:t>
                    </a:r>
                    <a:fld id="{BDCBC1F7-1D91-492A-BF91-817CC0EAF6E7}" type="PERCENTAGE">
                      <a:rPr lang="en-US" sz="900" b="1" i="0" u="none" strike="noStrike" kern="1200" baseline="0">
                        <a:solidFill>
                          <a:srgbClr val="112B08"/>
                        </a:solidFill>
                        <a:latin typeface="+mn-lt"/>
                        <a:ea typeface="+mn-ea"/>
                        <a:cs typeface="+mn-cs"/>
                      </a:rPr>
                      <a:pPr algn="ctr">
                        <a:defRPr lang="en-US">
                          <a:solidFill>
                            <a:srgbClr val="112B08"/>
                          </a:solidFill>
                        </a:defRPr>
                      </a:pPr>
                      <a:t>[PERCENTAGE]</a:t>
                    </a:fld>
                    <a:endParaRPr lang="en-US" sz="900" b="1" i="0" u="none" strike="noStrike" kern="1200" baseline="0">
                      <a:solidFill>
                        <a:srgbClr val="112B08"/>
                      </a:solidFill>
                      <a:latin typeface="+mn-lt"/>
                      <a:ea typeface="+mn-ea"/>
                      <a:cs typeface="+mn-cs"/>
                    </a:endParaRPr>
                  </a:p>
                </c:rich>
              </c:tx>
              <c:spPr>
                <a:solidFill>
                  <a:schemeClr val="bg1"/>
                </a:solidFill>
                <a:ln cap="rnd">
                  <a:solidFill>
                    <a:schemeClr val="tx1"/>
                  </a:solidFill>
                </a:ln>
                <a:effectLst/>
              </c:spPr>
              <c:txPr>
                <a:bodyPr rot="0" spcFirstLastPara="1" vertOverflow="ellipsis" vert="horz" wrap="square" lIns="38100" tIns="19050" rIns="38100" bIns="19050" anchor="ctr" anchorCtr="0">
                  <a:spAutoFit/>
                </a:bodyPr>
                <a:lstStyle/>
                <a:p>
                  <a:pPr algn="ctr">
                    <a:defRPr lang="en-US"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B16E-42D7-8469-52FD564659D3}"/>
                </c:ext>
              </c:extLst>
            </c:dLbl>
            <c:spPr>
              <a:noFill/>
              <a:ln cap="rnd">
                <a:solidFill>
                  <a:schemeClr val="tx1"/>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112B08"/>
                    </a:solidFill>
                    <a:latin typeface="+mn-lt"/>
                    <a:ea typeface="+mn-ea"/>
                    <a:cs typeface="+mn-cs"/>
                  </a:defRPr>
                </a:pPr>
                <a:endParaRPr lang="en-US"/>
              </a:p>
            </c:txPr>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'Pivot Table'!$D$23:$D$25</c:f>
              <c:strCache>
                <c:ptCount val="2"/>
                <c:pt idx="0">
                  <c:v>No</c:v>
                </c:pt>
                <c:pt idx="1">
                  <c:v>Yes</c:v>
                </c:pt>
              </c:strCache>
            </c:strRef>
          </c:cat>
          <c:val>
            <c:numRef>
              <c:f>'Pivot Table'!$E$23:$E$25</c:f>
              <c:numCache>
                <c:formatCode>General</c:formatCode>
                <c:ptCount val="2"/>
                <c:pt idx="0">
                  <c:v>7100</c:v>
                </c:pt>
                <c:pt idx="1">
                  <c:v>2451</c:v>
                </c:pt>
              </c:numCache>
            </c:numRef>
          </c:val>
          <c:extLst>
            <c:ext xmlns:c16="http://schemas.microsoft.com/office/drawing/2014/chart" uri="{C3380CC4-5D6E-409C-BE32-E72D297353CC}">
              <c16:uniqueId val="{00000004-B16E-42D7-8469-52FD564659D3}"/>
            </c:ext>
          </c:extLst>
        </c:ser>
        <c:dLbls>
          <c:showLegendKey val="0"/>
          <c:showVal val="1"/>
          <c:showCatName val="0"/>
          <c:showSerName val="0"/>
          <c:showPercent val="0"/>
          <c:showBubbleSize val="0"/>
          <c:showLeaderLines val="1"/>
        </c:dLbls>
        <c:firstSliceAng val="0"/>
        <c:holeSize val="50"/>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chart>
  <c:spPr>
    <a:solidFill>
      <a:schemeClr val="bg1"/>
    </a:solidFill>
    <a:ln w="9525" cap="rnd"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5">
  <a:schemeClr val="accent2"/>
</cs:colorStyle>
</file>

<file path=ppt/charts/colors10.xml><?xml version="1.0" encoding="utf-8"?>
<cs:colorStyle xmlns:cs="http://schemas.microsoft.com/office/drawing/2012/chartStyle" xmlns:a="http://schemas.openxmlformats.org/drawingml/2006/main" meth="withinLinear" id="15">
  <a:schemeClr val="accent2"/>
</cs:colorStyle>
</file>

<file path=ppt/charts/colors11.xml><?xml version="1.0" encoding="utf-8"?>
<cs:colorStyle xmlns:cs="http://schemas.microsoft.com/office/drawing/2012/chartStyle" xmlns:a="http://schemas.openxmlformats.org/drawingml/2006/main" meth="withinLinear" id="15">
  <a:schemeClr val="accent2"/>
</cs:colorStyle>
</file>

<file path=ppt/charts/colors12.xml><?xml version="1.0" encoding="utf-8"?>
<cs:colorStyle xmlns:cs="http://schemas.microsoft.com/office/drawing/2012/chartStyle" xmlns:a="http://schemas.openxmlformats.org/drawingml/2006/main" meth="withinLinear" id="15">
  <a:schemeClr val="accent2"/>
</cs:colorStyle>
</file>

<file path=ppt/charts/colors13.xml><?xml version="1.0" encoding="utf-8"?>
<cs:colorStyle xmlns:cs="http://schemas.microsoft.com/office/drawing/2012/chartStyle" xmlns:a="http://schemas.openxmlformats.org/drawingml/2006/main" meth="withinLinear" id="15">
  <a:schemeClr val="accent2"/>
</cs:colorStyle>
</file>

<file path=ppt/charts/colors2.xml><?xml version="1.0" encoding="utf-8"?>
<cs:colorStyle xmlns:cs="http://schemas.microsoft.com/office/drawing/2012/chartStyle" xmlns:a="http://schemas.openxmlformats.org/drawingml/2006/main" meth="withinLinear" id="15">
  <a:schemeClr val="accent2"/>
</cs:colorStyle>
</file>

<file path=ppt/charts/colors3.xml><?xml version="1.0" encoding="utf-8"?>
<cs:colorStyle xmlns:cs="http://schemas.microsoft.com/office/drawing/2012/chartStyle" xmlns:a="http://schemas.openxmlformats.org/drawingml/2006/main" meth="withinLinear" id="15">
  <a:schemeClr val="accent2"/>
</cs:colorStyle>
</file>

<file path=ppt/charts/colors4.xml><?xml version="1.0" encoding="utf-8"?>
<cs:colorStyle xmlns:cs="http://schemas.microsoft.com/office/drawing/2012/chartStyle" xmlns:a="http://schemas.openxmlformats.org/drawingml/2006/main" meth="withinLinear" id="15">
  <a:schemeClr val="accent2"/>
</cs:colorStyle>
</file>

<file path=ppt/charts/colors5.xml><?xml version="1.0" encoding="utf-8"?>
<cs:colorStyle xmlns:cs="http://schemas.microsoft.com/office/drawing/2012/chartStyle" xmlns:a="http://schemas.openxmlformats.org/drawingml/2006/main" meth="withinLinear" id="15">
  <a:schemeClr val="accent2"/>
</cs:colorStyle>
</file>

<file path=ppt/charts/colors6.xml><?xml version="1.0" encoding="utf-8"?>
<cs:colorStyle xmlns:cs="http://schemas.microsoft.com/office/drawing/2012/chartStyle" xmlns:a="http://schemas.openxmlformats.org/drawingml/2006/main" meth="withinLinear" id="15">
  <a:schemeClr val="accent2"/>
</cs:colorStyle>
</file>

<file path=ppt/charts/colors7.xml><?xml version="1.0" encoding="utf-8"?>
<cs:colorStyle xmlns:cs="http://schemas.microsoft.com/office/drawing/2012/chartStyle" xmlns:a="http://schemas.openxmlformats.org/drawingml/2006/main" meth="withinLinearReversed" id="22">
  <a:schemeClr val="accent2"/>
</cs:colorStyle>
</file>

<file path=ppt/charts/colors8.xml><?xml version="1.0" encoding="utf-8"?>
<cs:colorStyle xmlns:cs="http://schemas.microsoft.com/office/drawing/2012/chartStyle" xmlns:a="http://schemas.openxmlformats.org/drawingml/2006/main" meth="withinLinear" id="15">
  <a:schemeClr val="accent2"/>
</cs:colorStyle>
</file>

<file path=ppt/charts/colors9.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defRPr sz="900"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000" kern="1200"/>
  </cs:chartArea>
  <cs:dataLabel>
    <cs:lnRef idx="0"/>
    <cs:fillRef idx="0"/>
    <cs:effectRef idx="0"/>
    <cs:fontRef idx="minor">
      <a:schemeClr val="lt1"/>
    </cs:fontRef>
    <cs:spPr/>
    <cs:defRPr sz="10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0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12.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13.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8.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9.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 name="Google Shape;149;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AB3F77BA-F4C0-0C2E-1699-BC0E63B83B67}"/>
            </a:ext>
          </a:extLst>
        </p:cNvPr>
        <p:cNvGrpSpPr/>
        <p:nvPr/>
      </p:nvGrpSpPr>
      <p:grpSpPr>
        <a:xfrm>
          <a:off x="0" y="0"/>
          <a:ext cx="0" cy="0"/>
          <a:chOff x="0" y="0"/>
          <a:chExt cx="0" cy="0"/>
        </a:xfrm>
      </p:grpSpPr>
      <p:sp>
        <p:nvSpPr>
          <p:cNvPr id="169" name="Google Shape;169;p4:notes">
            <a:extLst>
              <a:ext uri="{FF2B5EF4-FFF2-40B4-BE49-F238E27FC236}">
                <a16:creationId xmlns:a16="http://schemas.microsoft.com/office/drawing/2014/main" id="{8B34F43F-B754-0ED3-2410-48FF45A15D3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a:extLst>
              <a:ext uri="{FF2B5EF4-FFF2-40B4-BE49-F238E27FC236}">
                <a16:creationId xmlns:a16="http://schemas.microsoft.com/office/drawing/2014/main" id="{5284C144-5839-EA06-A5CF-F6A0FE7CBDE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3499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F1955C15-609B-654D-1B93-1D88E69C644C}"/>
            </a:ext>
          </a:extLst>
        </p:cNvPr>
        <p:cNvGrpSpPr/>
        <p:nvPr/>
      </p:nvGrpSpPr>
      <p:grpSpPr>
        <a:xfrm>
          <a:off x="0" y="0"/>
          <a:ext cx="0" cy="0"/>
          <a:chOff x="0" y="0"/>
          <a:chExt cx="0" cy="0"/>
        </a:xfrm>
      </p:grpSpPr>
      <p:sp>
        <p:nvSpPr>
          <p:cNvPr id="169" name="Google Shape;169;p4:notes">
            <a:extLst>
              <a:ext uri="{FF2B5EF4-FFF2-40B4-BE49-F238E27FC236}">
                <a16:creationId xmlns:a16="http://schemas.microsoft.com/office/drawing/2014/main" id="{84A786BB-6C4A-2EE9-9BA5-A23BECA20D43}"/>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a:extLst>
              <a:ext uri="{FF2B5EF4-FFF2-40B4-BE49-F238E27FC236}">
                <a16:creationId xmlns:a16="http://schemas.microsoft.com/office/drawing/2014/main" id="{0FE64B1B-090C-8B36-0153-7532E862E43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556806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D0D61E90-A0C8-A9DD-093C-41AA546F9D78}"/>
            </a:ext>
          </a:extLst>
        </p:cNvPr>
        <p:cNvGrpSpPr/>
        <p:nvPr/>
      </p:nvGrpSpPr>
      <p:grpSpPr>
        <a:xfrm>
          <a:off x="0" y="0"/>
          <a:ext cx="0" cy="0"/>
          <a:chOff x="0" y="0"/>
          <a:chExt cx="0" cy="0"/>
        </a:xfrm>
      </p:grpSpPr>
      <p:sp>
        <p:nvSpPr>
          <p:cNvPr id="169" name="Google Shape;169;p4:notes">
            <a:extLst>
              <a:ext uri="{FF2B5EF4-FFF2-40B4-BE49-F238E27FC236}">
                <a16:creationId xmlns:a16="http://schemas.microsoft.com/office/drawing/2014/main" id="{9D8B3F76-3894-6A72-A797-FE0663B3A99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a:extLst>
              <a:ext uri="{FF2B5EF4-FFF2-40B4-BE49-F238E27FC236}">
                <a16:creationId xmlns:a16="http://schemas.microsoft.com/office/drawing/2014/main" id="{A3C2AC74-858E-BE48-5567-7488AC90B3F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522091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6DA88B2A-2E15-062F-1F1A-FB1E02E31897}"/>
            </a:ext>
          </a:extLst>
        </p:cNvPr>
        <p:cNvGrpSpPr/>
        <p:nvPr/>
      </p:nvGrpSpPr>
      <p:grpSpPr>
        <a:xfrm>
          <a:off x="0" y="0"/>
          <a:ext cx="0" cy="0"/>
          <a:chOff x="0" y="0"/>
          <a:chExt cx="0" cy="0"/>
        </a:xfrm>
      </p:grpSpPr>
      <p:sp>
        <p:nvSpPr>
          <p:cNvPr id="169" name="Google Shape;169;p4:notes">
            <a:extLst>
              <a:ext uri="{FF2B5EF4-FFF2-40B4-BE49-F238E27FC236}">
                <a16:creationId xmlns:a16="http://schemas.microsoft.com/office/drawing/2014/main" id="{ACC59713-DAD4-E184-15F6-678A785A348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a:extLst>
              <a:ext uri="{FF2B5EF4-FFF2-40B4-BE49-F238E27FC236}">
                <a16:creationId xmlns:a16="http://schemas.microsoft.com/office/drawing/2014/main" id="{BCED3AF6-F150-035B-C483-BCC6B8D5DF5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65863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046C6339-7893-49C9-DA4D-75BCB3F37A51}"/>
            </a:ext>
          </a:extLst>
        </p:cNvPr>
        <p:cNvGrpSpPr/>
        <p:nvPr/>
      </p:nvGrpSpPr>
      <p:grpSpPr>
        <a:xfrm>
          <a:off x="0" y="0"/>
          <a:ext cx="0" cy="0"/>
          <a:chOff x="0" y="0"/>
          <a:chExt cx="0" cy="0"/>
        </a:xfrm>
      </p:grpSpPr>
      <p:sp>
        <p:nvSpPr>
          <p:cNvPr id="169" name="Google Shape;169;p4:notes">
            <a:extLst>
              <a:ext uri="{FF2B5EF4-FFF2-40B4-BE49-F238E27FC236}">
                <a16:creationId xmlns:a16="http://schemas.microsoft.com/office/drawing/2014/main" id="{D408EAF5-8E19-83FB-AE5F-46F0593700B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a:extLst>
              <a:ext uri="{FF2B5EF4-FFF2-40B4-BE49-F238E27FC236}">
                <a16:creationId xmlns:a16="http://schemas.microsoft.com/office/drawing/2014/main" id="{4098766F-C6FF-61C2-ABD3-82A4EB3BC9B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2017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E5E8ADFB-CB51-CFFE-BD37-6D1125D02A1A}"/>
            </a:ext>
          </a:extLst>
        </p:cNvPr>
        <p:cNvGrpSpPr/>
        <p:nvPr/>
      </p:nvGrpSpPr>
      <p:grpSpPr>
        <a:xfrm>
          <a:off x="0" y="0"/>
          <a:ext cx="0" cy="0"/>
          <a:chOff x="0" y="0"/>
          <a:chExt cx="0" cy="0"/>
        </a:xfrm>
      </p:grpSpPr>
      <p:sp>
        <p:nvSpPr>
          <p:cNvPr id="169" name="Google Shape;169;p4:notes">
            <a:extLst>
              <a:ext uri="{FF2B5EF4-FFF2-40B4-BE49-F238E27FC236}">
                <a16:creationId xmlns:a16="http://schemas.microsoft.com/office/drawing/2014/main" id="{DFD33BEF-3BEC-3FB4-072E-A7116E4AC28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a:extLst>
              <a:ext uri="{FF2B5EF4-FFF2-40B4-BE49-F238E27FC236}">
                <a16:creationId xmlns:a16="http://schemas.microsoft.com/office/drawing/2014/main" id="{522034AD-A764-44EB-4F62-A2F5E197444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622553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A5456AF8-B6ED-76E0-5DD1-65B5FE8A84B6}"/>
            </a:ext>
          </a:extLst>
        </p:cNvPr>
        <p:cNvGrpSpPr/>
        <p:nvPr/>
      </p:nvGrpSpPr>
      <p:grpSpPr>
        <a:xfrm>
          <a:off x="0" y="0"/>
          <a:ext cx="0" cy="0"/>
          <a:chOff x="0" y="0"/>
          <a:chExt cx="0" cy="0"/>
        </a:xfrm>
      </p:grpSpPr>
      <p:sp>
        <p:nvSpPr>
          <p:cNvPr id="169" name="Google Shape;169;p4:notes">
            <a:extLst>
              <a:ext uri="{FF2B5EF4-FFF2-40B4-BE49-F238E27FC236}">
                <a16:creationId xmlns:a16="http://schemas.microsoft.com/office/drawing/2014/main" id="{DD8AF316-EAB7-1EDB-5390-CE3349991D18}"/>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a:extLst>
              <a:ext uri="{FF2B5EF4-FFF2-40B4-BE49-F238E27FC236}">
                <a16:creationId xmlns:a16="http://schemas.microsoft.com/office/drawing/2014/main" id="{95CCD122-6BF6-7E57-C8E5-057A2EA6518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927413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 name="Google Shape;157;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A3A2BC9B-E664-81DA-8EEB-E3231205FB82}"/>
            </a:ext>
          </a:extLst>
        </p:cNvPr>
        <p:cNvGrpSpPr/>
        <p:nvPr/>
      </p:nvGrpSpPr>
      <p:grpSpPr>
        <a:xfrm>
          <a:off x="0" y="0"/>
          <a:ext cx="0" cy="0"/>
          <a:chOff x="0" y="0"/>
          <a:chExt cx="0" cy="0"/>
        </a:xfrm>
      </p:grpSpPr>
      <p:sp>
        <p:nvSpPr>
          <p:cNvPr id="169" name="Google Shape;169;p4:notes">
            <a:extLst>
              <a:ext uri="{FF2B5EF4-FFF2-40B4-BE49-F238E27FC236}">
                <a16:creationId xmlns:a16="http://schemas.microsoft.com/office/drawing/2014/main" id="{55E03A90-4C60-48AE-D507-A63E50FDBEB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a:extLst>
              <a:ext uri="{FF2B5EF4-FFF2-40B4-BE49-F238E27FC236}">
                <a16:creationId xmlns:a16="http://schemas.microsoft.com/office/drawing/2014/main" id="{26D587F1-A5E5-7578-686F-B43F74607DF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4433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8AE3DC22-6F6A-9FC2-0196-BF1CDF3F9DA8}"/>
            </a:ext>
          </a:extLst>
        </p:cNvPr>
        <p:cNvGrpSpPr/>
        <p:nvPr/>
      </p:nvGrpSpPr>
      <p:grpSpPr>
        <a:xfrm>
          <a:off x="0" y="0"/>
          <a:ext cx="0" cy="0"/>
          <a:chOff x="0" y="0"/>
          <a:chExt cx="0" cy="0"/>
        </a:xfrm>
      </p:grpSpPr>
      <p:sp>
        <p:nvSpPr>
          <p:cNvPr id="169" name="Google Shape;169;p4:notes">
            <a:extLst>
              <a:ext uri="{FF2B5EF4-FFF2-40B4-BE49-F238E27FC236}">
                <a16:creationId xmlns:a16="http://schemas.microsoft.com/office/drawing/2014/main" id="{6AEA386B-37C1-02C3-BC7B-B33C93AB4E0A}"/>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a:extLst>
              <a:ext uri="{FF2B5EF4-FFF2-40B4-BE49-F238E27FC236}">
                <a16:creationId xmlns:a16="http://schemas.microsoft.com/office/drawing/2014/main" id="{6A59D1F5-C418-2F21-8A78-825D4A3808D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03732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7" name="Google Shape;277;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8" name="Google Shape;278;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4" name="Google Shape;16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a:extLst>
            <a:ext uri="{FF2B5EF4-FFF2-40B4-BE49-F238E27FC236}">
              <a16:creationId xmlns:a16="http://schemas.microsoft.com/office/drawing/2014/main" id="{B1830EC4-314F-5933-76A4-10F71BE7E664}"/>
            </a:ext>
          </a:extLst>
        </p:cNvPr>
        <p:cNvGrpSpPr/>
        <p:nvPr/>
      </p:nvGrpSpPr>
      <p:grpSpPr>
        <a:xfrm>
          <a:off x="0" y="0"/>
          <a:ext cx="0" cy="0"/>
          <a:chOff x="0" y="0"/>
          <a:chExt cx="0" cy="0"/>
        </a:xfrm>
      </p:grpSpPr>
      <p:sp>
        <p:nvSpPr>
          <p:cNvPr id="156" name="Google Shape;156;p2:notes">
            <a:extLst>
              <a:ext uri="{FF2B5EF4-FFF2-40B4-BE49-F238E27FC236}">
                <a16:creationId xmlns:a16="http://schemas.microsoft.com/office/drawing/2014/main" id="{457BD2D8-57C7-B83F-EFFB-35B183697E3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 name="Google Shape;157;p2:notes">
            <a:extLst>
              <a:ext uri="{FF2B5EF4-FFF2-40B4-BE49-F238E27FC236}">
                <a16:creationId xmlns:a16="http://schemas.microsoft.com/office/drawing/2014/main" id="{9D1A33E9-0461-5A4B-F8B7-8AC1B7BCA97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2:notes">
            <a:extLst>
              <a:ext uri="{FF2B5EF4-FFF2-40B4-BE49-F238E27FC236}">
                <a16:creationId xmlns:a16="http://schemas.microsoft.com/office/drawing/2014/main" id="{30D25939-EE8C-AE8E-298B-E05B8A352CA4}"/>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2963392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a:extLst>
            <a:ext uri="{FF2B5EF4-FFF2-40B4-BE49-F238E27FC236}">
              <a16:creationId xmlns:a16="http://schemas.microsoft.com/office/drawing/2014/main" id="{75A7B108-A278-D833-2836-FF7A632C0909}"/>
            </a:ext>
          </a:extLst>
        </p:cNvPr>
        <p:cNvGrpSpPr/>
        <p:nvPr/>
      </p:nvGrpSpPr>
      <p:grpSpPr>
        <a:xfrm>
          <a:off x="0" y="0"/>
          <a:ext cx="0" cy="0"/>
          <a:chOff x="0" y="0"/>
          <a:chExt cx="0" cy="0"/>
        </a:xfrm>
      </p:grpSpPr>
      <p:sp>
        <p:nvSpPr>
          <p:cNvPr id="156" name="Google Shape;156;p2:notes">
            <a:extLst>
              <a:ext uri="{FF2B5EF4-FFF2-40B4-BE49-F238E27FC236}">
                <a16:creationId xmlns:a16="http://schemas.microsoft.com/office/drawing/2014/main" id="{6A33830F-9678-9D01-3908-DAC13D0B55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 name="Google Shape;157;p2:notes">
            <a:extLst>
              <a:ext uri="{FF2B5EF4-FFF2-40B4-BE49-F238E27FC236}">
                <a16:creationId xmlns:a16="http://schemas.microsoft.com/office/drawing/2014/main" id="{39612C7C-480C-38CD-69A1-980F27EF6F83}"/>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2:notes">
            <a:extLst>
              <a:ext uri="{FF2B5EF4-FFF2-40B4-BE49-F238E27FC236}">
                <a16:creationId xmlns:a16="http://schemas.microsoft.com/office/drawing/2014/main" id="{2F6B22FB-F60A-43AF-D782-DC32B007B841}"/>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33383810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a:extLst>
            <a:ext uri="{FF2B5EF4-FFF2-40B4-BE49-F238E27FC236}">
              <a16:creationId xmlns:a16="http://schemas.microsoft.com/office/drawing/2014/main" id="{BFE8B640-1AB4-4799-4723-0618D9580466}"/>
            </a:ext>
          </a:extLst>
        </p:cNvPr>
        <p:cNvGrpSpPr/>
        <p:nvPr/>
      </p:nvGrpSpPr>
      <p:grpSpPr>
        <a:xfrm>
          <a:off x="0" y="0"/>
          <a:ext cx="0" cy="0"/>
          <a:chOff x="0" y="0"/>
          <a:chExt cx="0" cy="0"/>
        </a:xfrm>
      </p:grpSpPr>
      <p:sp>
        <p:nvSpPr>
          <p:cNvPr id="156" name="Google Shape;156;p2:notes">
            <a:extLst>
              <a:ext uri="{FF2B5EF4-FFF2-40B4-BE49-F238E27FC236}">
                <a16:creationId xmlns:a16="http://schemas.microsoft.com/office/drawing/2014/main" id="{11CF3C47-DBB6-BEA8-46FA-EC18FEEEBAD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 name="Google Shape;157;p2:notes">
            <a:extLst>
              <a:ext uri="{FF2B5EF4-FFF2-40B4-BE49-F238E27FC236}">
                <a16:creationId xmlns:a16="http://schemas.microsoft.com/office/drawing/2014/main" id="{3B622570-D96F-8E9D-CFAA-C960115D3E80}"/>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2:notes">
            <a:extLst>
              <a:ext uri="{FF2B5EF4-FFF2-40B4-BE49-F238E27FC236}">
                <a16:creationId xmlns:a16="http://schemas.microsoft.com/office/drawing/2014/main" id="{39A0FB64-EF80-4750-9C11-F2BDE9E470D4}"/>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2995270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a:extLst>
            <a:ext uri="{FF2B5EF4-FFF2-40B4-BE49-F238E27FC236}">
              <a16:creationId xmlns:a16="http://schemas.microsoft.com/office/drawing/2014/main" id="{8EA799ED-8271-7A95-5CB3-5F7B546D03B1}"/>
            </a:ext>
          </a:extLst>
        </p:cNvPr>
        <p:cNvGrpSpPr/>
        <p:nvPr/>
      </p:nvGrpSpPr>
      <p:grpSpPr>
        <a:xfrm>
          <a:off x="0" y="0"/>
          <a:ext cx="0" cy="0"/>
          <a:chOff x="0" y="0"/>
          <a:chExt cx="0" cy="0"/>
        </a:xfrm>
      </p:grpSpPr>
      <p:sp>
        <p:nvSpPr>
          <p:cNvPr id="156" name="Google Shape;156;p2:notes">
            <a:extLst>
              <a:ext uri="{FF2B5EF4-FFF2-40B4-BE49-F238E27FC236}">
                <a16:creationId xmlns:a16="http://schemas.microsoft.com/office/drawing/2014/main" id="{E10D6C06-A820-53C4-5963-C104B80027C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 name="Google Shape;157;p2:notes">
            <a:extLst>
              <a:ext uri="{FF2B5EF4-FFF2-40B4-BE49-F238E27FC236}">
                <a16:creationId xmlns:a16="http://schemas.microsoft.com/office/drawing/2014/main" id="{E4D189CA-BA68-C37B-7757-E91E80EF8F7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2:notes">
            <a:extLst>
              <a:ext uri="{FF2B5EF4-FFF2-40B4-BE49-F238E27FC236}">
                <a16:creationId xmlns:a16="http://schemas.microsoft.com/office/drawing/2014/main" id="{D64814AB-C871-8967-F003-B11892CBC071}"/>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1185997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a:extLst>
            <a:ext uri="{FF2B5EF4-FFF2-40B4-BE49-F238E27FC236}">
              <a16:creationId xmlns:a16="http://schemas.microsoft.com/office/drawing/2014/main" id="{99688C40-FEC6-D317-598B-65D9B34912F0}"/>
            </a:ext>
          </a:extLst>
        </p:cNvPr>
        <p:cNvGrpSpPr/>
        <p:nvPr/>
      </p:nvGrpSpPr>
      <p:grpSpPr>
        <a:xfrm>
          <a:off x="0" y="0"/>
          <a:ext cx="0" cy="0"/>
          <a:chOff x="0" y="0"/>
          <a:chExt cx="0" cy="0"/>
        </a:xfrm>
      </p:grpSpPr>
      <p:sp>
        <p:nvSpPr>
          <p:cNvPr id="156" name="Google Shape;156;p2:notes">
            <a:extLst>
              <a:ext uri="{FF2B5EF4-FFF2-40B4-BE49-F238E27FC236}">
                <a16:creationId xmlns:a16="http://schemas.microsoft.com/office/drawing/2014/main" id="{E82C3CA4-E425-724F-6BDF-4B5599E654C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 name="Google Shape;157;p2:notes">
            <a:extLst>
              <a:ext uri="{FF2B5EF4-FFF2-40B4-BE49-F238E27FC236}">
                <a16:creationId xmlns:a16="http://schemas.microsoft.com/office/drawing/2014/main" id="{C1A1E1C7-4A96-CC4C-72D4-020E8695AC4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2:notes">
            <a:extLst>
              <a:ext uri="{FF2B5EF4-FFF2-40B4-BE49-F238E27FC236}">
                <a16:creationId xmlns:a16="http://schemas.microsoft.com/office/drawing/2014/main" id="{371A98A2-6376-78D7-53B4-B10465B6CC9B}"/>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extLst>
      <p:ext uri="{BB962C8B-B14F-4D97-AF65-F5344CB8AC3E}">
        <p14:creationId xmlns:p14="http://schemas.microsoft.com/office/powerpoint/2010/main" val="1684861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1B54C2F1-A25C-3537-00C7-6314AF234BB5}"/>
            </a:ext>
          </a:extLst>
        </p:cNvPr>
        <p:cNvGrpSpPr/>
        <p:nvPr/>
      </p:nvGrpSpPr>
      <p:grpSpPr>
        <a:xfrm>
          <a:off x="0" y="0"/>
          <a:ext cx="0" cy="0"/>
          <a:chOff x="0" y="0"/>
          <a:chExt cx="0" cy="0"/>
        </a:xfrm>
      </p:grpSpPr>
      <p:sp>
        <p:nvSpPr>
          <p:cNvPr id="169" name="Google Shape;169;p4:notes">
            <a:extLst>
              <a:ext uri="{FF2B5EF4-FFF2-40B4-BE49-F238E27FC236}">
                <a16:creationId xmlns:a16="http://schemas.microsoft.com/office/drawing/2014/main" id="{6060C1D7-ACDA-7892-51A2-6D9A590F928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a:extLst>
              <a:ext uri="{FF2B5EF4-FFF2-40B4-BE49-F238E27FC236}">
                <a16:creationId xmlns:a16="http://schemas.microsoft.com/office/drawing/2014/main" id="{B59D2385-86FB-8B3E-C4F2-80D6A6B6E7A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70481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
        <p:cNvGrpSpPr/>
        <p:nvPr/>
      </p:nvGrpSpPr>
      <p:grpSpPr>
        <a:xfrm>
          <a:off x="0" y="0"/>
          <a:ext cx="0" cy="0"/>
          <a:chOff x="0" y="0"/>
          <a:chExt cx="0" cy="0"/>
        </a:xfrm>
      </p:grpSpPr>
      <p:sp>
        <p:nvSpPr>
          <p:cNvPr id="22" name="Google Shape;22;p15"/>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5"/>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8"/>
        <p:cNvGrpSpPr/>
        <p:nvPr/>
      </p:nvGrpSpPr>
      <p:grpSpPr>
        <a:xfrm>
          <a:off x="0" y="0"/>
          <a:ext cx="0" cy="0"/>
          <a:chOff x="0" y="0"/>
          <a:chExt cx="0" cy="0"/>
        </a:xfrm>
      </p:grpSpPr>
      <p:sp>
        <p:nvSpPr>
          <p:cNvPr id="79" name="Google Shape;79;p24"/>
          <p:cNvSpPr txBox="1">
            <a:spLocks noGrp="1"/>
          </p:cNvSpPr>
          <p:nvPr>
            <p:ph type="title"/>
          </p:nvPr>
        </p:nvSpPr>
        <p:spPr>
          <a:xfrm>
            <a:off x="1154956" y="4800587"/>
            <a:ext cx="8825657"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24"/>
          <p:cNvSpPr>
            <a:spLocks noGrp="1"/>
          </p:cNvSpPr>
          <p:nvPr>
            <p:ph type="pic" idx="2"/>
          </p:nvPr>
        </p:nvSpPr>
        <p:spPr>
          <a:xfrm>
            <a:off x="1154955" y="685800"/>
            <a:ext cx="8825658" cy="3640666"/>
          </a:xfrm>
          <a:prstGeom prst="roundRect">
            <a:avLst>
              <a:gd name="adj" fmla="val 1858"/>
            </a:avLst>
          </a:prstGeom>
          <a:noFill/>
          <a:ln>
            <a:noFill/>
          </a:ln>
          <a:effectLst>
            <a:outerShdw blurRad="50800" dist="50800" dir="5400000" algn="tl" rotWithShape="0">
              <a:srgbClr val="000000">
                <a:alpha val="42745"/>
              </a:srgbClr>
            </a:outerShdw>
          </a:effectLst>
        </p:spPr>
      </p:sp>
      <p:sp>
        <p:nvSpPr>
          <p:cNvPr id="81" name="Google Shape;81;p24"/>
          <p:cNvSpPr txBox="1">
            <a:spLocks noGrp="1"/>
          </p:cNvSpPr>
          <p:nvPr>
            <p:ph type="body" idx="1"/>
          </p:nvPr>
        </p:nvSpPr>
        <p:spPr>
          <a:xfrm>
            <a:off x="1154956" y="5367325"/>
            <a:ext cx="8825656"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None/>
              <a:defRPr sz="12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82" name="Google Shape;82;p24"/>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4"/>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5"/>
        <p:cNvGrpSpPr/>
        <p:nvPr/>
      </p:nvGrpSpPr>
      <p:grpSpPr>
        <a:xfrm>
          <a:off x="0" y="0"/>
          <a:ext cx="0" cy="0"/>
          <a:chOff x="0" y="0"/>
          <a:chExt cx="0" cy="0"/>
        </a:xfrm>
      </p:grpSpPr>
      <p:sp>
        <p:nvSpPr>
          <p:cNvPr id="86" name="Google Shape;86;p25"/>
          <p:cNvSpPr txBox="1">
            <a:spLocks noGrp="1"/>
          </p:cNvSpPr>
          <p:nvPr>
            <p:ph type="title"/>
          </p:nvPr>
        </p:nvSpPr>
        <p:spPr>
          <a:xfrm>
            <a:off x="1154954" y="1447800"/>
            <a:ext cx="8825659" cy="1981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5"/>
          <p:cNvSpPr txBox="1">
            <a:spLocks noGrp="1"/>
          </p:cNvSpPr>
          <p:nvPr>
            <p:ph type="body" idx="1"/>
          </p:nvPr>
        </p:nvSpPr>
        <p:spPr>
          <a:xfrm>
            <a:off x="1154954" y="3657600"/>
            <a:ext cx="8825659" cy="23622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88" name="Google Shape;88;p25"/>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25"/>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2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1"/>
        <p:cNvGrpSpPr/>
        <p:nvPr/>
      </p:nvGrpSpPr>
      <p:grpSpPr>
        <a:xfrm>
          <a:off x="0" y="0"/>
          <a:ext cx="0" cy="0"/>
          <a:chOff x="0" y="0"/>
          <a:chExt cx="0" cy="0"/>
        </a:xfrm>
      </p:grpSpPr>
      <p:sp>
        <p:nvSpPr>
          <p:cNvPr id="92" name="Google Shape;92;p26"/>
          <p:cNvSpPr txBox="1">
            <a:spLocks noGrp="1"/>
          </p:cNvSpPr>
          <p:nvPr>
            <p:ph type="title"/>
          </p:nvPr>
        </p:nvSpPr>
        <p:spPr>
          <a:xfrm>
            <a:off x="1574801" y="1447800"/>
            <a:ext cx="7999315" cy="2323374"/>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6"/>
          <p:cNvSpPr txBox="1">
            <a:spLocks noGrp="1"/>
          </p:cNvSpPr>
          <p:nvPr>
            <p:ph type="body" idx="1"/>
          </p:nvPr>
        </p:nvSpPr>
        <p:spPr>
          <a:xfrm>
            <a:off x="1930400" y="3771174"/>
            <a:ext cx="7279649" cy="34217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b="0" i="0" cap="small">
                <a:solidFill>
                  <a:srgbClr val="86D1D8"/>
                </a:solidFill>
                <a:latin typeface="Century Gothic"/>
                <a:ea typeface="Century Gothic"/>
                <a:cs typeface="Century Gothic"/>
                <a:sym typeface="Century Gothic"/>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4" name="Google Shape;94;p26"/>
          <p:cNvSpPr txBox="1">
            <a:spLocks noGrp="1"/>
          </p:cNvSpPr>
          <p:nvPr>
            <p:ph type="body" idx="2"/>
          </p:nvPr>
        </p:nvSpPr>
        <p:spPr>
          <a:xfrm>
            <a:off x="1154954" y="4350657"/>
            <a:ext cx="8825659" cy="16764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5" name="Google Shape;95;p26"/>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26"/>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98" name="Google Shape;98;p26"/>
          <p:cNvSpPr txBox="1"/>
          <p:nvPr/>
        </p:nvSpPr>
        <p:spPr>
          <a:xfrm>
            <a:off x="898295" y="971253"/>
            <a:ext cx="801912" cy="19697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200" b="0" i="0">
                <a:solidFill>
                  <a:srgbClr val="86D1D8"/>
                </a:solidFill>
                <a:latin typeface="Arial"/>
                <a:ea typeface="Arial"/>
                <a:cs typeface="Arial"/>
                <a:sym typeface="Arial"/>
              </a:rPr>
              <a:t>“</a:t>
            </a:r>
            <a:endParaRPr/>
          </a:p>
        </p:txBody>
      </p:sp>
      <p:sp>
        <p:nvSpPr>
          <p:cNvPr id="99" name="Google Shape;99;p26"/>
          <p:cNvSpPr txBox="1"/>
          <p:nvPr/>
        </p:nvSpPr>
        <p:spPr>
          <a:xfrm>
            <a:off x="9330490" y="2613787"/>
            <a:ext cx="801912" cy="19697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200" b="0" i="0">
                <a:solidFill>
                  <a:srgbClr val="86D1D8"/>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0"/>
        <p:cNvGrpSpPr/>
        <p:nvPr/>
      </p:nvGrpSpPr>
      <p:grpSpPr>
        <a:xfrm>
          <a:off x="0" y="0"/>
          <a:ext cx="0" cy="0"/>
          <a:chOff x="0" y="0"/>
          <a:chExt cx="0" cy="0"/>
        </a:xfrm>
      </p:grpSpPr>
      <p:sp>
        <p:nvSpPr>
          <p:cNvPr id="101" name="Google Shape;101;p27"/>
          <p:cNvSpPr txBox="1">
            <a:spLocks noGrp="1"/>
          </p:cNvSpPr>
          <p:nvPr>
            <p:ph type="title"/>
          </p:nvPr>
        </p:nvSpPr>
        <p:spPr>
          <a:xfrm>
            <a:off x="1154954" y="3124201"/>
            <a:ext cx="8825660" cy="165318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27"/>
          <p:cNvSpPr txBox="1">
            <a:spLocks noGrp="1"/>
          </p:cNvSpPr>
          <p:nvPr>
            <p:ph type="body" idx="1"/>
          </p:nvPr>
        </p:nvSpPr>
        <p:spPr>
          <a:xfrm>
            <a:off x="1154954" y="4777381"/>
            <a:ext cx="8825659"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86D1D8"/>
                </a:solidFill>
              </a:defRPr>
            </a:lvl1pPr>
            <a:lvl2pPr marL="914400" lvl="1" indent="-228600" algn="l">
              <a:spcBef>
                <a:spcPts val="1000"/>
              </a:spcBef>
              <a:spcAft>
                <a:spcPts val="0"/>
              </a:spcAft>
              <a:buSzPts val="1440"/>
              <a:buNone/>
              <a:defRPr sz="1800">
                <a:solidFill>
                  <a:schemeClr val="lt1"/>
                </a:solidFill>
              </a:defRPr>
            </a:lvl2pPr>
            <a:lvl3pPr marL="1371600" lvl="2" indent="-228600" algn="l">
              <a:spcBef>
                <a:spcPts val="1000"/>
              </a:spcBef>
              <a:spcAft>
                <a:spcPts val="0"/>
              </a:spcAft>
              <a:buSzPts val="1280"/>
              <a:buNone/>
              <a:defRPr sz="1600">
                <a:solidFill>
                  <a:schemeClr val="lt1"/>
                </a:solidFill>
              </a:defRPr>
            </a:lvl3pPr>
            <a:lvl4pPr marL="1828800" lvl="3" indent="-228600" algn="l">
              <a:spcBef>
                <a:spcPts val="1000"/>
              </a:spcBef>
              <a:spcAft>
                <a:spcPts val="0"/>
              </a:spcAft>
              <a:buSzPts val="1120"/>
              <a:buNone/>
              <a:defRPr sz="1400">
                <a:solidFill>
                  <a:schemeClr val="lt1"/>
                </a:solidFill>
              </a:defRPr>
            </a:lvl4pPr>
            <a:lvl5pPr marL="2286000" lvl="4" indent="-228600" algn="l">
              <a:spcBef>
                <a:spcPts val="1000"/>
              </a:spcBef>
              <a:spcAft>
                <a:spcPts val="0"/>
              </a:spcAft>
              <a:buSzPts val="1120"/>
              <a:buNone/>
              <a:defRPr sz="1400">
                <a:solidFill>
                  <a:schemeClr val="lt1"/>
                </a:solidFill>
              </a:defRPr>
            </a:lvl5pPr>
            <a:lvl6pPr marL="2743200" lvl="5" indent="-228600" algn="l">
              <a:spcBef>
                <a:spcPts val="1000"/>
              </a:spcBef>
              <a:spcAft>
                <a:spcPts val="0"/>
              </a:spcAft>
              <a:buSzPts val="1120"/>
              <a:buNone/>
              <a:defRPr sz="1400">
                <a:solidFill>
                  <a:schemeClr val="lt1"/>
                </a:solidFill>
              </a:defRPr>
            </a:lvl6pPr>
            <a:lvl7pPr marL="3200400" lvl="6" indent="-228600" algn="l">
              <a:spcBef>
                <a:spcPts val="1000"/>
              </a:spcBef>
              <a:spcAft>
                <a:spcPts val="0"/>
              </a:spcAft>
              <a:buSzPts val="1120"/>
              <a:buNone/>
              <a:defRPr sz="1400">
                <a:solidFill>
                  <a:schemeClr val="lt1"/>
                </a:solidFill>
              </a:defRPr>
            </a:lvl7pPr>
            <a:lvl8pPr marL="3657600" lvl="7" indent="-228600" algn="l">
              <a:spcBef>
                <a:spcPts val="1000"/>
              </a:spcBef>
              <a:spcAft>
                <a:spcPts val="0"/>
              </a:spcAft>
              <a:buSzPts val="1120"/>
              <a:buNone/>
              <a:defRPr sz="1400">
                <a:solidFill>
                  <a:schemeClr val="lt1"/>
                </a:solidFill>
              </a:defRPr>
            </a:lvl8pPr>
            <a:lvl9pPr marL="4114800" lvl="8" indent="-228600" algn="l">
              <a:spcBef>
                <a:spcPts val="1000"/>
              </a:spcBef>
              <a:spcAft>
                <a:spcPts val="0"/>
              </a:spcAft>
              <a:buSzPts val="1120"/>
              <a:buNone/>
              <a:defRPr sz="1400">
                <a:solidFill>
                  <a:schemeClr val="lt1"/>
                </a:solidFill>
              </a:defRPr>
            </a:lvl9pPr>
          </a:lstStyle>
          <a:p>
            <a:endParaRPr/>
          </a:p>
        </p:txBody>
      </p:sp>
      <p:sp>
        <p:nvSpPr>
          <p:cNvPr id="103" name="Google Shape;103;p27"/>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27"/>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2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6"/>
        <p:cNvGrpSpPr/>
        <p:nvPr/>
      </p:nvGrpSpPr>
      <p:grpSpPr>
        <a:xfrm>
          <a:off x="0" y="0"/>
          <a:ext cx="0" cy="0"/>
          <a:chOff x="0" y="0"/>
          <a:chExt cx="0" cy="0"/>
        </a:xfrm>
      </p:grpSpPr>
      <p:sp>
        <p:nvSpPr>
          <p:cNvPr id="107" name="Google Shape;107;p28"/>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28"/>
          <p:cNvSpPr txBox="1">
            <a:spLocks noGrp="1"/>
          </p:cNvSpPr>
          <p:nvPr>
            <p:ph type="body" idx="1"/>
          </p:nvPr>
        </p:nvSpPr>
        <p:spPr>
          <a:xfrm>
            <a:off x="632947" y="1981200"/>
            <a:ext cx="2946866"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09" name="Google Shape;109;p28"/>
          <p:cNvSpPr txBox="1">
            <a:spLocks noGrp="1"/>
          </p:cNvSpPr>
          <p:nvPr>
            <p:ph type="body" idx="2"/>
          </p:nvPr>
        </p:nvSpPr>
        <p:spPr>
          <a:xfrm>
            <a:off x="652463" y="2667000"/>
            <a:ext cx="2927350"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10" name="Google Shape;110;p28"/>
          <p:cNvSpPr txBox="1">
            <a:spLocks noGrp="1"/>
          </p:cNvSpPr>
          <p:nvPr>
            <p:ph type="body" idx="3"/>
          </p:nvPr>
        </p:nvSpPr>
        <p:spPr>
          <a:xfrm>
            <a:off x="3883659" y="1981200"/>
            <a:ext cx="2936241"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11" name="Google Shape;111;p28"/>
          <p:cNvSpPr txBox="1">
            <a:spLocks noGrp="1"/>
          </p:cNvSpPr>
          <p:nvPr>
            <p:ph type="body" idx="4"/>
          </p:nvPr>
        </p:nvSpPr>
        <p:spPr>
          <a:xfrm>
            <a:off x="3873106" y="2667000"/>
            <a:ext cx="2946794"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12" name="Google Shape;112;p28"/>
          <p:cNvSpPr txBox="1">
            <a:spLocks noGrp="1"/>
          </p:cNvSpPr>
          <p:nvPr>
            <p:ph type="body" idx="5"/>
          </p:nvPr>
        </p:nvSpPr>
        <p:spPr>
          <a:xfrm>
            <a:off x="7124700" y="1981200"/>
            <a:ext cx="293211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13" name="Google Shape;113;p28"/>
          <p:cNvSpPr txBox="1">
            <a:spLocks noGrp="1"/>
          </p:cNvSpPr>
          <p:nvPr>
            <p:ph type="body" idx="6"/>
          </p:nvPr>
        </p:nvSpPr>
        <p:spPr>
          <a:xfrm>
            <a:off x="7124700" y="2667000"/>
            <a:ext cx="2932113"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114" name="Google Shape;114;p28"/>
          <p:cNvCxnSpPr/>
          <p:nvPr/>
        </p:nvCxnSpPr>
        <p:spPr>
          <a:xfrm>
            <a:off x="3726142" y="2133600"/>
            <a:ext cx="0" cy="3962400"/>
          </a:xfrm>
          <a:prstGeom prst="straightConnector1">
            <a:avLst/>
          </a:prstGeom>
          <a:noFill/>
          <a:ln w="12700" cap="flat" cmpd="sng">
            <a:solidFill>
              <a:srgbClr val="86D1D8">
                <a:alpha val="40000"/>
              </a:srgbClr>
            </a:solidFill>
            <a:prstDash val="solid"/>
            <a:round/>
            <a:headEnd type="none" w="sm" len="sm"/>
            <a:tailEnd type="none" w="sm" len="sm"/>
          </a:ln>
        </p:spPr>
      </p:cxnSp>
      <p:cxnSp>
        <p:nvCxnSpPr>
          <p:cNvPr id="115" name="Google Shape;115;p28"/>
          <p:cNvCxnSpPr/>
          <p:nvPr/>
        </p:nvCxnSpPr>
        <p:spPr>
          <a:xfrm>
            <a:off x="6962227" y="2133600"/>
            <a:ext cx="0" cy="3966882"/>
          </a:xfrm>
          <a:prstGeom prst="straightConnector1">
            <a:avLst/>
          </a:prstGeom>
          <a:noFill/>
          <a:ln w="12700" cap="flat" cmpd="sng">
            <a:solidFill>
              <a:srgbClr val="86D1D8">
                <a:alpha val="40000"/>
              </a:srgbClr>
            </a:solidFill>
            <a:prstDash val="solid"/>
            <a:round/>
            <a:headEnd type="none" w="sm" len="sm"/>
            <a:tailEnd type="none" w="sm" len="sm"/>
          </a:ln>
        </p:spPr>
      </p:cxnSp>
      <p:sp>
        <p:nvSpPr>
          <p:cNvPr id="116" name="Google Shape;116;p2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2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9"/>
        <p:cNvGrpSpPr/>
        <p:nvPr/>
      </p:nvGrpSpPr>
      <p:grpSpPr>
        <a:xfrm>
          <a:off x="0" y="0"/>
          <a:ext cx="0" cy="0"/>
          <a:chOff x="0" y="0"/>
          <a:chExt cx="0" cy="0"/>
        </a:xfrm>
      </p:grpSpPr>
      <p:sp>
        <p:nvSpPr>
          <p:cNvPr id="120" name="Google Shape;120;p29"/>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29"/>
          <p:cNvSpPr txBox="1">
            <a:spLocks noGrp="1"/>
          </p:cNvSpPr>
          <p:nvPr>
            <p:ph type="body" idx="1"/>
          </p:nvPr>
        </p:nvSpPr>
        <p:spPr>
          <a:xfrm>
            <a:off x="652463" y="4250949"/>
            <a:ext cx="2940050"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2" name="Google Shape;122;p29"/>
          <p:cNvSpPr>
            <a:spLocks noGrp="1"/>
          </p:cNvSpPr>
          <p:nvPr>
            <p:ph type="pic" idx="2"/>
          </p:nvPr>
        </p:nvSpPr>
        <p:spPr>
          <a:xfrm>
            <a:off x="652463" y="2209800"/>
            <a:ext cx="2940050"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23" name="Google Shape;123;p29"/>
          <p:cNvSpPr txBox="1">
            <a:spLocks noGrp="1"/>
          </p:cNvSpPr>
          <p:nvPr>
            <p:ph type="body" idx="3"/>
          </p:nvPr>
        </p:nvSpPr>
        <p:spPr>
          <a:xfrm>
            <a:off x="652463" y="4827211"/>
            <a:ext cx="2940050"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24" name="Google Shape;124;p29"/>
          <p:cNvSpPr txBox="1">
            <a:spLocks noGrp="1"/>
          </p:cNvSpPr>
          <p:nvPr>
            <p:ph type="body" idx="4"/>
          </p:nvPr>
        </p:nvSpPr>
        <p:spPr>
          <a:xfrm>
            <a:off x="3889375" y="4250949"/>
            <a:ext cx="2930525"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5" name="Google Shape;125;p29"/>
          <p:cNvSpPr>
            <a:spLocks noGrp="1"/>
          </p:cNvSpPr>
          <p:nvPr>
            <p:ph type="pic" idx="5"/>
          </p:nvPr>
        </p:nvSpPr>
        <p:spPr>
          <a:xfrm>
            <a:off x="3889374" y="2209800"/>
            <a:ext cx="2930525"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26" name="Google Shape;126;p29"/>
          <p:cNvSpPr txBox="1">
            <a:spLocks noGrp="1"/>
          </p:cNvSpPr>
          <p:nvPr>
            <p:ph type="body" idx="6"/>
          </p:nvPr>
        </p:nvSpPr>
        <p:spPr>
          <a:xfrm>
            <a:off x="3888022" y="4827210"/>
            <a:ext cx="2934406"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27" name="Google Shape;127;p29"/>
          <p:cNvSpPr txBox="1">
            <a:spLocks noGrp="1"/>
          </p:cNvSpPr>
          <p:nvPr>
            <p:ph type="body" idx="7"/>
          </p:nvPr>
        </p:nvSpPr>
        <p:spPr>
          <a:xfrm>
            <a:off x="7124700" y="4250949"/>
            <a:ext cx="293211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8" name="Google Shape;128;p29"/>
          <p:cNvSpPr>
            <a:spLocks noGrp="1"/>
          </p:cNvSpPr>
          <p:nvPr>
            <p:ph type="pic" idx="8"/>
          </p:nvPr>
        </p:nvSpPr>
        <p:spPr>
          <a:xfrm>
            <a:off x="7124699" y="2209800"/>
            <a:ext cx="2932113"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29" name="Google Shape;129;p29"/>
          <p:cNvSpPr txBox="1">
            <a:spLocks noGrp="1"/>
          </p:cNvSpPr>
          <p:nvPr>
            <p:ph type="body" idx="9"/>
          </p:nvPr>
        </p:nvSpPr>
        <p:spPr>
          <a:xfrm>
            <a:off x="7124575" y="4827208"/>
            <a:ext cx="2935997"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130" name="Google Shape;130;p29"/>
          <p:cNvCxnSpPr/>
          <p:nvPr/>
        </p:nvCxnSpPr>
        <p:spPr>
          <a:xfrm>
            <a:off x="3726142" y="2133600"/>
            <a:ext cx="0" cy="3962400"/>
          </a:xfrm>
          <a:prstGeom prst="straightConnector1">
            <a:avLst/>
          </a:prstGeom>
          <a:noFill/>
          <a:ln w="12700" cap="flat" cmpd="sng">
            <a:solidFill>
              <a:srgbClr val="86D1D8">
                <a:alpha val="40000"/>
              </a:srgbClr>
            </a:solidFill>
            <a:prstDash val="solid"/>
            <a:round/>
            <a:headEnd type="none" w="sm" len="sm"/>
            <a:tailEnd type="none" w="sm" len="sm"/>
          </a:ln>
        </p:spPr>
      </p:cxnSp>
      <p:cxnSp>
        <p:nvCxnSpPr>
          <p:cNvPr id="131" name="Google Shape;131;p29"/>
          <p:cNvCxnSpPr/>
          <p:nvPr/>
        </p:nvCxnSpPr>
        <p:spPr>
          <a:xfrm>
            <a:off x="6962227" y="2133600"/>
            <a:ext cx="0" cy="3966882"/>
          </a:xfrm>
          <a:prstGeom prst="straightConnector1">
            <a:avLst/>
          </a:prstGeom>
          <a:noFill/>
          <a:ln w="12700" cap="flat" cmpd="sng">
            <a:solidFill>
              <a:srgbClr val="86D1D8">
                <a:alpha val="40000"/>
              </a:srgbClr>
            </a:solidFill>
            <a:prstDash val="solid"/>
            <a:round/>
            <a:headEnd type="none" w="sm" len="sm"/>
            <a:tailEnd type="none" w="sm" len="sm"/>
          </a:ln>
        </p:spPr>
      </p:cxnSp>
      <p:sp>
        <p:nvSpPr>
          <p:cNvPr id="132" name="Google Shape;132;p2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2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2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5"/>
        <p:cNvGrpSpPr/>
        <p:nvPr/>
      </p:nvGrpSpPr>
      <p:grpSpPr>
        <a:xfrm>
          <a:off x="0" y="0"/>
          <a:ext cx="0" cy="0"/>
          <a:chOff x="0" y="0"/>
          <a:chExt cx="0" cy="0"/>
        </a:xfrm>
      </p:grpSpPr>
      <p:sp>
        <p:nvSpPr>
          <p:cNvPr id="136" name="Google Shape;136;p30"/>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30"/>
          <p:cNvSpPr txBox="1">
            <a:spLocks noGrp="1"/>
          </p:cNvSpPr>
          <p:nvPr>
            <p:ph type="body" idx="1"/>
          </p:nvPr>
        </p:nvSpPr>
        <p:spPr>
          <a:xfrm rot="5400000">
            <a:off x="3478842" y="-322612"/>
            <a:ext cx="4195481" cy="894654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38" name="Google Shape;138;p3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3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3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1"/>
        <p:cNvGrpSpPr/>
        <p:nvPr/>
      </p:nvGrpSpPr>
      <p:grpSpPr>
        <a:xfrm>
          <a:off x="0" y="0"/>
          <a:ext cx="0" cy="0"/>
          <a:chOff x="0" y="0"/>
          <a:chExt cx="0" cy="0"/>
        </a:xfrm>
      </p:grpSpPr>
      <p:sp>
        <p:nvSpPr>
          <p:cNvPr id="142" name="Google Shape;142;p31"/>
          <p:cNvSpPr txBox="1">
            <a:spLocks noGrp="1"/>
          </p:cNvSpPr>
          <p:nvPr>
            <p:ph type="title"/>
          </p:nvPr>
        </p:nvSpPr>
        <p:spPr>
          <a:xfrm rot="5400000">
            <a:off x="6267450" y="2466975"/>
            <a:ext cx="5826125" cy="17526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31"/>
          <p:cNvSpPr txBox="1">
            <a:spLocks noGrp="1"/>
          </p:cNvSpPr>
          <p:nvPr>
            <p:ph type="body" idx="1"/>
          </p:nvPr>
        </p:nvSpPr>
        <p:spPr>
          <a:xfrm rot="5400000">
            <a:off x="1679576" y="-139699"/>
            <a:ext cx="5368924" cy="742314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44" name="Google Shape;144;p3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3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3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
        <p:cNvGrpSpPr/>
        <p:nvPr/>
      </p:nvGrpSpPr>
      <p:grpSpPr>
        <a:xfrm>
          <a:off x="0" y="0"/>
          <a:ext cx="0" cy="0"/>
          <a:chOff x="0" y="0"/>
          <a:chExt cx="0" cy="0"/>
        </a:xfrm>
      </p:grpSpPr>
      <p:sp>
        <p:nvSpPr>
          <p:cNvPr id="26" name="Google Shape;26;p16"/>
          <p:cNvSpPr txBox="1">
            <a:spLocks noGrp="1"/>
          </p:cNvSpPr>
          <p:nvPr>
            <p:ph type="ctrTitle"/>
          </p:nvPr>
        </p:nvSpPr>
        <p:spPr>
          <a:xfrm>
            <a:off x="1154955" y="1447800"/>
            <a:ext cx="8825658" cy="332958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7200"/>
              <a:buFont typeface="Century Gothic"/>
              <a:buNone/>
              <a:defRPr sz="7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6"/>
          <p:cNvSpPr txBox="1">
            <a:spLocks noGrp="1"/>
          </p:cNvSpPr>
          <p:nvPr>
            <p:ph type="subTitle" idx="1"/>
          </p:nvPr>
        </p:nvSpPr>
        <p:spPr>
          <a:xfrm>
            <a:off x="1154955" y="4777380"/>
            <a:ext cx="8825658" cy="861420"/>
          </a:xfrm>
          <a:prstGeom prst="rect">
            <a:avLst/>
          </a:prstGeom>
          <a:noFill/>
          <a:ln>
            <a:noFill/>
          </a:ln>
        </p:spPr>
        <p:txBody>
          <a:bodyPr spcFirstLastPara="1" wrap="square" lIns="91425" tIns="45700" rIns="91425" bIns="45700" anchor="t" anchorCtr="0">
            <a:normAutofit/>
          </a:bodyPr>
          <a:lstStyle>
            <a:lvl1pPr lvl="0" algn="l">
              <a:spcBef>
                <a:spcPts val="1000"/>
              </a:spcBef>
              <a:spcAft>
                <a:spcPts val="0"/>
              </a:spcAft>
              <a:buSzPts val="1600"/>
              <a:buNone/>
              <a:defRPr cap="none">
                <a:solidFill>
                  <a:srgbClr val="86D1D8"/>
                </a:solidFill>
              </a:defRPr>
            </a:lvl1pPr>
            <a:lvl2pPr lvl="1" algn="ctr">
              <a:spcBef>
                <a:spcPts val="1000"/>
              </a:spcBef>
              <a:spcAft>
                <a:spcPts val="0"/>
              </a:spcAft>
              <a:buSzPts val="1440"/>
              <a:buNone/>
              <a:defRPr>
                <a:solidFill>
                  <a:schemeClr val="lt1"/>
                </a:solidFill>
              </a:defRPr>
            </a:lvl2pPr>
            <a:lvl3pPr lvl="2" algn="ctr">
              <a:spcBef>
                <a:spcPts val="1000"/>
              </a:spcBef>
              <a:spcAft>
                <a:spcPts val="0"/>
              </a:spcAft>
              <a:buSzPts val="1280"/>
              <a:buNone/>
              <a:defRPr>
                <a:solidFill>
                  <a:schemeClr val="lt1"/>
                </a:solidFill>
              </a:defRPr>
            </a:lvl3pPr>
            <a:lvl4pPr lvl="3" algn="ctr">
              <a:spcBef>
                <a:spcPts val="1000"/>
              </a:spcBef>
              <a:spcAft>
                <a:spcPts val="0"/>
              </a:spcAft>
              <a:buSzPts val="1120"/>
              <a:buNone/>
              <a:defRPr>
                <a:solidFill>
                  <a:schemeClr val="lt1"/>
                </a:solidFill>
              </a:defRPr>
            </a:lvl4pPr>
            <a:lvl5pPr lvl="4" algn="ctr">
              <a:spcBef>
                <a:spcPts val="1000"/>
              </a:spcBef>
              <a:spcAft>
                <a:spcPts val="0"/>
              </a:spcAft>
              <a:buSzPts val="1120"/>
              <a:buNone/>
              <a:defRPr>
                <a:solidFill>
                  <a:schemeClr val="lt1"/>
                </a:solidFill>
              </a:defRPr>
            </a:lvl5pPr>
            <a:lvl6pPr lvl="5" algn="ctr">
              <a:spcBef>
                <a:spcPts val="1000"/>
              </a:spcBef>
              <a:spcAft>
                <a:spcPts val="0"/>
              </a:spcAft>
              <a:buSzPts val="1120"/>
              <a:buNone/>
              <a:defRPr>
                <a:solidFill>
                  <a:schemeClr val="lt1"/>
                </a:solidFill>
              </a:defRPr>
            </a:lvl6pPr>
            <a:lvl7pPr lvl="6" algn="ctr">
              <a:spcBef>
                <a:spcPts val="1000"/>
              </a:spcBef>
              <a:spcAft>
                <a:spcPts val="0"/>
              </a:spcAft>
              <a:buSzPts val="1120"/>
              <a:buNone/>
              <a:defRPr>
                <a:solidFill>
                  <a:schemeClr val="lt1"/>
                </a:solidFill>
              </a:defRPr>
            </a:lvl7pPr>
            <a:lvl8pPr lvl="7" algn="ctr">
              <a:spcBef>
                <a:spcPts val="1000"/>
              </a:spcBef>
              <a:spcAft>
                <a:spcPts val="0"/>
              </a:spcAft>
              <a:buSzPts val="1120"/>
              <a:buNone/>
              <a:defRPr>
                <a:solidFill>
                  <a:schemeClr val="lt1"/>
                </a:solidFill>
              </a:defRPr>
            </a:lvl8pPr>
            <a:lvl9pPr lvl="8" algn="ctr">
              <a:spcBef>
                <a:spcPts val="1000"/>
              </a:spcBef>
              <a:spcAft>
                <a:spcPts val="0"/>
              </a:spcAft>
              <a:buSzPts val="1120"/>
              <a:buNone/>
              <a:defRPr>
                <a:solidFill>
                  <a:schemeClr val="lt1"/>
                </a:solidFill>
              </a:defRPr>
            </a:lvl9pPr>
          </a:lstStyle>
          <a:p>
            <a:endParaRPr/>
          </a:p>
        </p:txBody>
      </p:sp>
      <p:sp>
        <p:nvSpPr>
          <p:cNvPr id="28" name="Google Shape;28;p16"/>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6"/>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1"/>
        <p:cNvGrpSpPr/>
        <p:nvPr/>
      </p:nvGrpSpPr>
      <p:grpSpPr>
        <a:xfrm>
          <a:off x="0" y="0"/>
          <a:ext cx="0" cy="0"/>
          <a:chOff x="0" y="0"/>
          <a:chExt cx="0" cy="0"/>
        </a:xfrm>
      </p:grpSpPr>
      <p:sp>
        <p:nvSpPr>
          <p:cNvPr id="32" name="Google Shape;32;p17"/>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7"/>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34" name="Google Shape;34;p17"/>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7"/>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18"/>
          <p:cNvSpPr txBox="1">
            <a:spLocks noGrp="1"/>
          </p:cNvSpPr>
          <p:nvPr>
            <p:ph type="title"/>
          </p:nvPr>
        </p:nvSpPr>
        <p:spPr>
          <a:xfrm>
            <a:off x="1154956" y="2861733"/>
            <a:ext cx="8825657" cy="1915647"/>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8"/>
          <p:cNvSpPr txBox="1">
            <a:spLocks noGrp="1"/>
          </p:cNvSpPr>
          <p:nvPr>
            <p:ph type="body" idx="1"/>
          </p:nvPr>
        </p:nvSpPr>
        <p:spPr>
          <a:xfrm>
            <a:off x="1154955" y="4777381"/>
            <a:ext cx="882565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86D1D8"/>
                </a:solidFill>
              </a:defRPr>
            </a:lvl1pPr>
            <a:lvl2pPr marL="914400" lvl="1" indent="-228600" algn="l">
              <a:spcBef>
                <a:spcPts val="1000"/>
              </a:spcBef>
              <a:spcAft>
                <a:spcPts val="0"/>
              </a:spcAft>
              <a:buSzPts val="1440"/>
              <a:buNone/>
              <a:defRPr sz="1800">
                <a:solidFill>
                  <a:schemeClr val="lt1"/>
                </a:solidFill>
              </a:defRPr>
            </a:lvl2pPr>
            <a:lvl3pPr marL="1371600" lvl="2" indent="-228600" algn="l">
              <a:spcBef>
                <a:spcPts val="1000"/>
              </a:spcBef>
              <a:spcAft>
                <a:spcPts val="0"/>
              </a:spcAft>
              <a:buSzPts val="1280"/>
              <a:buNone/>
              <a:defRPr sz="1600">
                <a:solidFill>
                  <a:schemeClr val="lt1"/>
                </a:solidFill>
              </a:defRPr>
            </a:lvl3pPr>
            <a:lvl4pPr marL="1828800" lvl="3" indent="-228600" algn="l">
              <a:spcBef>
                <a:spcPts val="1000"/>
              </a:spcBef>
              <a:spcAft>
                <a:spcPts val="0"/>
              </a:spcAft>
              <a:buSzPts val="1120"/>
              <a:buNone/>
              <a:defRPr sz="1400">
                <a:solidFill>
                  <a:schemeClr val="lt1"/>
                </a:solidFill>
              </a:defRPr>
            </a:lvl4pPr>
            <a:lvl5pPr marL="2286000" lvl="4" indent="-228600" algn="l">
              <a:spcBef>
                <a:spcPts val="1000"/>
              </a:spcBef>
              <a:spcAft>
                <a:spcPts val="0"/>
              </a:spcAft>
              <a:buSzPts val="1120"/>
              <a:buNone/>
              <a:defRPr sz="1400">
                <a:solidFill>
                  <a:schemeClr val="lt1"/>
                </a:solidFill>
              </a:defRPr>
            </a:lvl5pPr>
            <a:lvl6pPr marL="2743200" lvl="5" indent="-228600" algn="l">
              <a:spcBef>
                <a:spcPts val="1000"/>
              </a:spcBef>
              <a:spcAft>
                <a:spcPts val="0"/>
              </a:spcAft>
              <a:buSzPts val="1120"/>
              <a:buNone/>
              <a:defRPr sz="1400">
                <a:solidFill>
                  <a:schemeClr val="lt1"/>
                </a:solidFill>
              </a:defRPr>
            </a:lvl6pPr>
            <a:lvl7pPr marL="3200400" lvl="6" indent="-228600" algn="l">
              <a:spcBef>
                <a:spcPts val="1000"/>
              </a:spcBef>
              <a:spcAft>
                <a:spcPts val="0"/>
              </a:spcAft>
              <a:buSzPts val="1120"/>
              <a:buNone/>
              <a:defRPr sz="1400">
                <a:solidFill>
                  <a:schemeClr val="lt1"/>
                </a:solidFill>
              </a:defRPr>
            </a:lvl7pPr>
            <a:lvl8pPr marL="3657600" lvl="7" indent="-228600" algn="l">
              <a:spcBef>
                <a:spcPts val="1000"/>
              </a:spcBef>
              <a:spcAft>
                <a:spcPts val="0"/>
              </a:spcAft>
              <a:buSzPts val="1120"/>
              <a:buNone/>
              <a:defRPr sz="1400">
                <a:solidFill>
                  <a:schemeClr val="lt1"/>
                </a:solidFill>
              </a:defRPr>
            </a:lvl8pPr>
            <a:lvl9pPr marL="4114800" lvl="8" indent="-228600" algn="l">
              <a:spcBef>
                <a:spcPts val="1000"/>
              </a:spcBef>
              <a:spcAft>
                <a:spcPts val="0"/>
              </a:spcAft>
              <a:buSzPts val="1120"/>
              <a:buNone/>
              <a:defRPr sz="1400">
                <a:solidFill>
                  <a:schemeClr val="lt1"/>
                </a:solidFill>
              </a:defRPr>
            </a:lvl9pPr>
          </a:lstStyle>
          <a:p>
            <a:endParaRPr/>
          </a:p>
        </p:txBody>
      </p:sp>
      <p:sp>
        <p:nvSpPr>
          <p:cNvPr id="40" name="Google Shape;40;p1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3"/>
        <p:cNvGrpSpPr/>
        <p:nvPr/>
      </p:nvGrpSpPr>
      <p:grpSpPr>
        <a:xfrm>
          <a:off x="0" y="0"/>
          <a:ext cx="0" cy="0"/>
          <a:chOff x="0" y="0"/>
          <a:chExt cx="0" cy="0"/>
        </a:xfrm>
      </p:grpSpPr>
      <p:sp>
        <p:nvSpPr>
          <p:cNvPr id="44" name="Google Shape;44;p19"/>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9"/>
          <p:cNvSpPr txBox="1">
            <a:spLocks noGrp="1"/>
          </p:cNvSpPr>
          <p:nvPr>
            <p:ph type="body" idx="1"/>
          </p:nvPr>
        </p:nvSpPr>
        <p:spPr>
          <a:xfrm>
            <a:off x="1103312" y="2060575"/>
            <a:ext cx="4396339" cy="4195763"/>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46" name="Google Shape;46;p19"/>
          <p:cNvSpPr txBox="1">
            <a:spLocks noGrp="1"/>
          </p:cNvSpPr>
          <p:nvPr>
            <p:ph type="body" idx="2"/>
          </p:nvPr>
        </p:nvSpPr>
        <p:spPr>
          <a:xfrm>
            <a:off x="5654493" y="2056092"/>
            <a:ext cx="4396341" cy="4200245"/>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47" name="Google Shape;47;p1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sp>
        <p:nvSpPr>
          <p:cNvPr id="51" name="Google Shape;51;p20"/>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0"/>
          <p:cNvSpPr txBox="1">
            <a:spLocks noGrp="1"/>
          </p:cNvSpPr>
          <p:nvPr>
            <p:ph type="body" idx="1"/>
          </p:nvPr>
        </p:nvSpPr>
        <p:spPr>
          <a:xfrm>
            <a:off x="1103313" y="1905000"/>
            <a:ext cx="439633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53" name="Google Shape;53;p20"/>
          <p:cNvSpPr txBox="1">
            <a:spLocks noGrp="1"/>
          </p:cNvSpPr>
          <p:nvPr>
            <p:ph type="body" idx="2"/>
          </p:nvPr>
        </p:nvSpPr>
        <p:spPr>
          <a:xfrm>
            <a:off x="1103312"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54" name="Google Shape;54;p20"/>
          <p:cNvSpPr txBox="1">
            <a:spLocks noGrp="1"/>
          </p:cNvSpPr>
          <p:nvPr>
            <p:ph type="body" idx="3"/>
          </p:nvPr>
        </p:nvSpPr>
        <p:spPr>
          <a:xfrm>
            <a:off x="5654495" y="1905000"/>
            <a:ext cx="439633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55" name="Google Shape;55;p20"/>
          <p:cNvSpPr txBox="1">
            <a:spLocks noGrp="1"/>
          </p:cNvSpPr>
          <p:nvPr>
            <p:ph type="body" idx="4"/>
          </p:nvPr>
        </p:nvSpPr>
        <p:spPr>
          <a:xfrm>
            <a:off x="5654495"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56" name="Google Shape;56;p2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9"/>
        <p:cNvGrpSpPr/>
        <p:nvPr/>
      </p:nvGrpSpPr>
      <p:grpSpPr>
        <a:xfrm>
          <a:off x="0" y="0"/>
          <a:ext cx="0" cy="0"/>
          <a:chOff x="0" y="0"/>
          <a:chExt cx="0" cy="0"/>
        </a:xfrm>
      </p:grpSpPr>
      <p:sp>
        <p:nvSpPr>
          <p:cNvPr id="60" name="Google Shape;60;p21"/>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2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2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4"/>
        <p:cNvGrpSpPr/>
        <p:nvPr/>
      </p:nvGrpSpPr>
      <p:grpSpPr>
        <a:xfrm>
          <a:off x="0" y="0"/>
          <a:ext cx="0" cy="0"/>
          <a:chOff x="0" y="0"/>
          <a:chExt cx="0" cy="0"/>
        </a:xfrm>
      </p:grpSpPr>
      <p:sp>
        <p:nvSpPr>
          <p:cNvPr id="65" name="Google Shape;65;p22"/>
          <p:cNvSpPr txBox="1">
            <a:spLocks noGrp="1"/>
          </p:cNvSpPr>
          <p:nvPr>
            <p:ph type="title"/>
          </p:nvPr>
        </p:nvSpPr>
        <p:spPr>
          <a:xfrm>
            <a:off x="1154953" y="1447800"/>
            <a:ext cx="3401064" cy="14478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2"/>
          <p:cNvSpPr txBox="1">
            <a:spLocks noGrp="1"/>
          </p:cNvSpPr>
          <p:nvPr>
            <p:ph type="body" idx="1"/>
          </p:nvPr>
        </p:nvSpPr>
        <p:spPr>
          <a:xfrm>
            <a:off x="4784616" y="1447800"/>
            <a:ext cx="5195997" cy="4572000"/>
          </a:xfrm>
          <a:prstGeom prst="rect">
            <a:avLst/>
          </a:prstGeom>
          <a:noFill/>
          <a:ln>
            <a:noFill/>
          </a:ln>
        </p:spPr>
        <p:txBody>
          <a:bodyPr spcFirstLastPara="1" wrap="square" lIns="91425" tIns="45700" rIns="91425" bIns="45700" anchor="ctr" anchorCtr="0">
            <a:normAutofit/>
          </a:bodyPr>
          <a:lstStyle>
            <a:lvl1pPr marL="457200" lvl="0" indent="-330200" algn="l">
              <a:spcBef>
                <a:spcPts val="1000"/>
              </a:spcBef>
              <a:spcAft>
                <a:spcPts val="0"/>
              </a:spcAft>
              <a:buSzPts val="1600"/>
              <a:buChar char="►"/>
              <a:defRPr sz="2000"/>
            </a:lvl1pPr>
            <a:lvl2pPr marL="914400" lvl="1" indent="-320040" algn="l">
              <a:spcBef>
                <a:spcPts val="1000"/>
              </a:spcBef>
              <a:spcAft>
                <a:spcPts val="0"/>
              </a:spcAft>
              <a:buSzPts val="1440"/>
              <a:buChar char="►"/>
              <a:defRPr sz="1800"/>
            </a:lvl2pPr>
            <a:lvl3pPr marL="1371600" lvl="2" indent="-309880" algn="l">
              <a:spcBef>
                <a:spcPts val="1000"/>
              </a:spcBef>
              <a:spcAft>
                <a:spcPts val="0"/>
              </a:spcAft>
              <a:buSzPts val="1280"/>
              <a:buChar char="►"/>
              <a:defRPr sz="1600"/>
            </a:lvl3pPr>
            <a:lvl4pPr marL="1828800" lvl="3" indent="-299719" algn="l">
              <a:spcBef>
                <a:spcPts val="1000"/>
              </a:spcBef>
              <a:spcAft>
                <a:spcPts val="0"/>
              </a:spcAft>
              <a:buSzPts val="1120"/>
              <a:buChar char="►"/>
              <a:defRPr sz="1400"/>
            </a:lvl4pPr>
            <a:lvl5pPr marL="2286000" lvl="4" indent="-299720" algn="l">
              <a:spcBef>
                <a:spcPts val="1000"/>
              </a:spcBef>
              <a:spcAft>
                <a:spcPts val="0"/>
              </a:spcAft>
              <a:buSzPts val="1120"/>
              <a:buChar char="►"/>
              <a:defRPr sz="1400"/>
            </a:lvl5pPr>
            <a:lvl6pPr marL="2743200" lvl="5" indent="-299720" algn="l">
              <a:spcBef>
                <a:spcPts val="1000"/>
              </a:spcBef>
              <a:spcAft>
                <a:spcPts val="0"/>
              </a:spcAft>
              <a:buSzPts val="1120"/>
              <a:buChar char="►"/>
              <a:defRPr sz="1400"/>
            </a:lvl6pPr>
            <a:lvl7pPr marL="3200400" lvl="6" indent="-299720" algn="l">
              <a:spcBef>
                <a:spcPts val="1000"/>
              </a:spcBef>
              <a:spcAft>
                <a:spcPts val="0"/>
              </a:spcAft>
              <a:buSzPts val="1120"/>
              <a:buChar char="►"/>
              <a:defRPr sz="1400"/>
            </a:lvl7pPr>
            <a:lvl8pPr marL="3657600" lvl="7" indent="-299720" algn="l">
              <a:spcBef>
                <a:spcPts val="1000"/>
              </a:spcBef>
              <a:spcAft>
                <a:spcPts val="0"/>
              </a:spcAft>
              <a:buSzPts val="1120"/>
              <a:buChar char="►"/>
              <a:defRPr sz="1400"/>
            </a:lvl8pPr>
            <a:lvl9pPr marL="4114800" lvl="8" indent="-299720" algn="l">
              <a:spcBef>
                <a:spcPts val="1000"/>
              </a:spcBef>
              <a:spcAft>
                <a:spcPts val="0"/>
              </a:spcAft>
              <a:buSzPts val="1120"/>
              <a:buChar char="►"/>
              <a:defRPr sz="1400"/>
            </a:lvl9pPr>
          </a:lstStyle>
          <a:p>
            <a:endParaRPr/>
          </a:p>
        </p:txBody>
      </p:sp>
      <p:sp>
        <p:nvSpPr>
          <p:cNvPr id="67" name="Google Shape;67;p22"/>
          <p:cNvSpPr txBox="1">
            <a:spLocks noGrp="1"/>
          </p:cNvSpPr>
          <p:nvPr>
            <p:ph type="body" idx="2"/>
          </p:nvPr>
        </p:nvSpPr>
        <p:spPr>
          <a:xfrm>
            <a:off x="1154953" y="3129280"/>
            <a:ext cx="3401063" cy="289559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68" name="Google Shape;68;p22"/>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22"/>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1"/>
        <p:cNvGrpSpPr/>
        <p:nvPr/>
      </p:nvGrpSpPr>
      <p:grpSpPr>
        <a:xfrm>
          <a:off x="0" y="0"/>
          <a:ext cx="0" cy="0"/>
          <a:chOff x="0" y="0"/>
          <a:chExt cx="0" cy="0"/>
        </a:xfrm>
      </p:grpSpPr>
      <p:sp>
        <p:nvSpPr>
          <p:cNvPr id="72" name="Google Shape;72;p23"/>
          <p:cNvSpPr txBox="1">
            <a:spLocks noGrp="1"/>
          </p:cNvSpPr>
          <p:nvPr>
            <p:ph type="title"/>
          </p:nvPr>
        </p:nvSpPr>
        <p:spPr>
          <a:xfrm>
            <a:off x="1153907" y="1854192"/>
            <a:ext cx="5092906" cy="157480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3600"/>
              <a:buFont typeface="Century Gothic"/>
              <a:buNone/>
              <a:defRPr sz="36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3"/>
          <p:cNvSpPr>
            <a:spLocks noGrp="1"/>
          </p:cNvSpPr>
          <p:nvPr>
            <p:ph type="pic" idx="2"/>
          </p:nvPr>
        </p:nvSpPr>
        <p:spPr>
          <a:xfrm>
            <a:off x="6949546" y="1143000"/>
            <a:ext cx="3200400" cy="4572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74" name="Google Shape;74;p23"/>
          <p:cNvSpPr txBox="1">
            <a:spLocks noGrp="1"/>
          </p:cNvSpPr>
          <p:nvPr>
            <p:ph type="body" idx="1"/>
          </p:nvPr>
        </p:nvSpPr>
        <p:spPr>
          <a:xfrm>
            <a:off x="1154954" y="3657600"/>
            <a:ext cx="5084979" cy="13716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75" name="Google Shape;75;p23"/>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3"/>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9"/>
        <p:cNvGrpSpPr/>
        <p:nvPr/>
      </p:nvGrpSpPr>
      <p:grpSpPr>
        <a:xfrm>
          <a:off x="0" y="0"/>
          <a:ext cx="0" cy="0"/>
          <a:chOff x="0" y="0"/>
          <a:chExt cx="0" cy="0"/>
        </a:xfrm>
      </p:grpSpPr>
      <p:pic>
        <p:nvPicPr>
          <p:cNvPr id="10" name="Google Shape;10;p14"/>
          <p:cNvPicPr preferRelativeResize="0"/>
          <p:nvPr/>
        </p:nvPicPr>
        <p:blipFill rotWithShape="1">
          <a:blip r:embed="rId20">
            <a:alphaModFix/>
          </a:blip>
          <a:srcRect l="3613"/>
          <a:stretch/>
        </p:blipFill>
        <p:spPr>
          <a:xfrm>
            <a:off x="0" y="2669685"/>
            <a:ext cx="4037012" cy="4188315"/>
          </a:xfrm>
          <a:prstGeom prst="rect">
            <a:avLst/>
          </a:prstGeom>
          <a:noFill/>
          <a:ln>
            <a:noFill/>
          </a:ln>
        </p:spPr>
      </p:pic>
      <p:pic>
        <p:nvPicPr>
          <p:cNvPr id="11" name="Google Shape;11;p14"/>
          <p:cNvPicPr preferRelativeResize="0"/>
          <p:nvPr/>
        </p:nvPicPr>
        <p:blipFill rotWithShape="1">
          <a:blip r:embed="rId21">
            <a:alphaModFix/>
          </a:blip>
          <a:srcRect l="35640"/>
          <a:stretch/>
        </p:blipFill>
        <p:spPr>
          <a:xfrm>
            <a:off x="0" y="2892347"/>
            <a:ext cx="1522412" cy="2365453"/>
          </a:xfrm>
          <a:prstGeom prst="rect">
            <a:avLst/>
          </a:prstGeom>
          <a:noFill/>
          <a:ln>
            <a:noFill/>
          </a:ln>
        </p:spPr>
      </p:pic>
      <p:sp>
        <p:nvSpPr>
          <p:cNvPr id="12" name="Google Shape;12;p14"/>
          <p:cNvSpPr/>
          <p:nvPr/>
        </p:nvSpPr>
        <p:spPr>
          <a:xfrm>
            <a:off x="8609012" y="1676400"/>
            <a:ext cx="2819400" cy="2819400"/>
          </a:xfrm>
          <a:prstGeom prst="ellipse">
            <a:avLst/>
          </a:prstGeom>
          <a:gradFill>
            <a:gsLst>
              <a:gs pos="0">
                <a:srgbClr val="4CB9C3">
                  <a:alpha val="6666"/>
                </a:srgbClr>
              </a:gs>
              <a:gs pos="36000">
                <a:srgbClr val="4CB9C3">
                  <a:alpha val="5882"/>
                </a:srgbClr>
              </a:gs>
              <a:gs pos="69000">
                <a:srgbClr val="4CB9C3">
                  <a:alpha val="0"/>
                </a:srgbClr>
              </a:gs>
              <a:gs pos="100000">
                <a:srgbClr val="4CB9C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Google Shape;13;p14"/>
          <p:cNvPicPr preferRelativeResize="0"/>
          <p:nvPr/>
        </p:nvPicPr>
        <p:blipFill rotWithShape="1">
          <a:blip r:embed="rId22">
            <a:alphaModFix/>
          </a:blip>
          <a:srcRect t="28812"/>
          <a:stretch/>
        </p:blipFill>
        <p:spPr>
          <a:xfrm>
            <a:off x="7999412" y="0"/>
            <a:ext cx="1603387" cy="1141407"/>
          </a:xfrm>
          <a:prstGeom prst="rect">
            <a:avLst/>
          </a:prstGeom>
          <a:noFill/>
          <a:ln>
            <a:noFill/>
          </a:ln>
        </p:spPr>
      </p:pic>
      <p:pic>
        <p:nvPicPr>
          <p:cNvPr id="14" name="Google Shape;14;p14"/>
          <p:cNvPicPr preferRelativeResize="0"/>
          <p:nvPr/>
        </p:nvPicPr>
        <p:blipFill rotWithShape="1">
          <a:blip r:embed="rId23">
            <a:alphaModFix/>
          </a:blip>
          <a:srcRect b="23320"/>
          <a:stretch/>
        </p:blipFill>
        <p:spPr>
          <a:xfrm>
            <a:off x="8605878" y="6096000"/>
            <a:ext cx="993734" cy="762000"/>
          </a:xfrm>
          <a:prstGeom prst="rect">
            <a:avLst/>
          </a:prstGeom>
          <a:noFill/>
          <a:ln>
            <a:noFill/>
          </a:ln>
        </p:spPr>
      </p:pic>
      <p:sp>
        <p:nvSpPr>
          <p:cNvPr id="15" name="Google Shape;15;p14"/>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4"/>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lt2"/>
              </a:buClr>
              <a:buSzPts val="4200"/>
              <a:buFont typeface="Century Gothic"/>
              <a:buNone/>
              <a:defRPr sz="4200" b="0" i="0" u="none" strike="noStrike" cap="none">
                <a:solidFill>
                  <a:schemeClr val="lt2"/>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17" name="Google Shape;17;p14"/>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marR="0" lvl="0" indent="-330200" algn="l" rtl="0">
              <a:spcBef>
                <a:spcPts val="1000"/>
              </a:spcBef>
              <a:spcAft>
                <a:spcPts val="0"/>
              </a:spcAft>
              <a:buClr>
                <a:srgbClr val="86D1D8"/>
              </a:buClr>
              <a:buSzPts val="1600"/>
              <a:buFont typeface="Noto Sans Symbols"/>
              <a:buChar char="►"/>
              <a:defRPr sz="2000" b="0" i="0" u="none" strike="noStrike" cap="none">
                <a:solidFill>
                  <a:schemeClr val="lt1"/>
                </a:solidFill>
                <a:latin typeface="Century Gothic"/>
                <a:ea typeface="Century Gothic"/>
                <a:cs typeface="Century Gothic"/>
                <a:sym typeface="Century Gothic"/>
              </a:defRPr>
            </a:lvl1pPr>
            <a:lvl2pPr marL="914400" marR="0" lvl="1" indent="-320040" algn="l" rtl="0">
              <a:spcBef>
                <a:spcPts val="1000"/>
              </a:spcBef>
              <a:spcAft>
                <a:spcPts val="0"/>
              </a:spcAft>
              <a:buClr>
                <a:srgbClr val="86D1D8"/>
              </a:buClr>
              <a:buSzPts val="1440"/>
              <a:buFont typeface="Noto Sans Symbols"/>
              <a:buChar char="►"/>
              <a:defRPr sz="1800" b="0" i="0" u="none" strike="noStrike" cap="none">
                <a:solidFill>
                  <a:schemeClr val="lt1"/>
                </a:solidFill>
                <a:latin typeface="Century Gothic"/>
                <a:ea typeface="Century Gothic"/>
                <a:cs typeface="Century Gothic"/>
                <a:sym typeface="Century Gothic"/>
              </a:defRPr>
            </a:lvl2pPr>
            <a:lvl3pPr marL="1371600" marR="0" lvl="2" indent="-309880" algn="l" rtl="0">
              <a:spcBef>
                <a:spcPts val="1000"/>
              </a:spcBef>
              <a:spcAft>
                <a:spcPts val="0"/>
              </a:spcAft>
              <a:buClr>
                <a:srgbClr val="86D1D8"/>
              </a:buClr>
              <a:buSzPts val="1280"/>
              <a:buFont typeface="Noto Sans Symbols"/>
              <a:buChar char="►"/>
              <a:defRPr sz="1600" b="0" i="0" u="none" strike="noStrike" cap="none">
                <a:solidFill>
                  <a:schemeClr val="lt1"/>
                </a:solidFill>
                <a:latin typeface="Century Gothic"/>
                <a:ea typeface="Century Gothic"/>
                <a:cs typeface="Century Gothic"/>
                <a:sym typeface="Century Gothic"/>
              </a:defRPr>
            </a:lvl3pPr>
            <a:lvl4pPr marL="1828800" marR="0" lvl="3" indent="-299719"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4pPr>
            <a:lvl5pPr marL="2286000" marR="0" lvl="4"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5pPr>
            <a:lvl6pPr marL="2743200" marR="0" lvl="5"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6pPr>
            <a:lvl7pPr marL="3200400" marR="0" lvl="6"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7pPr>
            <a:lvl8pPr marL="3657600" marR="0" lvl="7"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8pPr>
            <a:lvl9pPr marL="4114800" marR="0" lvl="8"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9pPr>
          </a:lstStyle>
          <a:p>
            <a:endParaRPr/>
          </a:p>
        </p:txBody>
      </p:sp>
      <p:sp>
        <p:nvSpPr>
          <p:cNvPr id="18" name="Google Shape;18;p14"/>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1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9" name="Google Shape;19;p14"/>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1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20" name="Google Shape;20;p1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hyperlink" Target="mailto:bdhawas0016@gmail.com" TargetMode="External"/><Relationship Id="rId4" Type="http://schemas.openxmlformats.org/officeDocument/2006/relationships/hyperlink" Target="https://bhushan0016.github.io/My-Portfolio-website/"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chart" Target="../charts/char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chart" Target="../charts/chart3.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chart" Target="../charts/chart4.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chart" Target="../charts/chart5.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chart" Target="../charts/chart6.xm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chart" Target="../charts/chart7.xm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chart" Target="../charts/chart8.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chart" Target="../charts/chart9.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chart" Target="../charts/chart13.xml"/><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chart" Target="../charts/chart12.xml"/><Relationship Id="rId5" Type="http://schemas.openxmlformats.org/officeDocument/2006/relationships/chart" Target="../charts/chart11.xml"/><Relationship Id="rId4" Type="http://schemas.openxmlformats.org/officeDocument/2006/relationships/chart" Target="../charts/chart10.xml"/></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hyperlink" Target="http://www.linkedin.com/in/bhushan-dhawas-0ab2a1315" TargetMode="External"/><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hyperlink" Target="mailto:bdhawas0016@gmail.com" TargetMode="External"/><Relationship Id="rId5" Type="http://schemas.openxmlformats.org/officeDocument/2006/relationships/hyperlink" Target="https://bhushan0016.github.io/My-Portfolio-website/" TargetMode="Externa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2.sv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51"/>
        <p:cNvGrpSpPr/>
        <p:nvPr/>
      </p:nvGrpSpPr>
      <p:grpSpPr>
        <a:xfrm>
          <a:off x="0" y="0"/>
          <a:ext cx="0" cy="0"/>
          <a:chOff x="0" y="0"/>
          <a:chExt cx="0" cy="0"/>
        </a:xfrm>
      </p:grpSpPr>
      <p:sp>
        <p:nvSpPr>
          <p:cNvPr id="152" name="Google Shape;152;p1"/>
          <p:cNvSpPr/>
          <p:nvPr/>
        </p:nvSpPr>
        <p:spPr>
          <a:xfrm>
            <a:off x="689811" y="409074"/>
            <a:ext cx="6160168" cy="5967663"/>
          </a:xfrm>
          <a:prstGeom prst="ellipse">
            <a:avLst/>
          </a:prstGeom>
          <a:blipFill rotWithShape="1">
            <a:blip r:embed="rId3">
              <a:alphaModFix/>
            </a:blip>
            <a:tile tx="0" ty="0" sx="100000" sy="100000" flip="none" algn="tl"/>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entury Gothic"/>
              <a:ea typeface="Century Gothic"/>
              <a:cs typeface="Century Gothic"/>
              <a:sym typeface="Century Gothic"/>
            </a:endParaRPr>
          </a:p>
        </p:txBody>
      </p:sp>
      <p:sp>
        <p:nvSpPr>
          <p:cNvPr id="154" name="Google Shape;154;p1"/>
          <p:cNvSpPr/>
          <p:nvPr/>
        </p:nvSpPr>
        <p:spPr>
          <a:xfrm>
            <a:off x="7106652" y="741946"/>
            <a:ext cx="4764505" cy="5374106"/>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b="1" i="0" u="none" strike="noStrike" cap="none" dirty="0">
                <a:solidFill>
                  <a:srgbClr val="3A3A3A"/>
                </a:solidFill>
                <a:latin typeface="Century"/>
                <a:ea typeface="Century"/>
                <a:cs typeface="Century"/>
                <a:sym typeface="Century"/>
              </a:rPr>
              <a:t>Restaurant Analysis Project</a:t>
            </a:r>
            <a:endParaRPr dirty="0"/>
          </a:p>
          <a:p>
            <a:pPr marL="0" marR="0" lvl="0" indent="0" algn="ctr" rtl="0">
              <a:spcBef>
                <a:spcPts val="0"/>
              </a:spcBef>
              <a:spcAft>
                <a:spcPts val="0"/>
              </a:spcAft>
              <a:buNone/>
            </a:pPr>
            <a:endParaRPr sz="3600" b="0" i="0" u="none" strike="noStrike" cap="none" dirty="0">
              <a:solidFill>
                <a:srgbClr val="3A3A3A"/>
              </a:solidFill>
              <a:latin typeface="Helvetica Neue"/>
              <a:ea typeface="Helvetica Neue"/>
              <a:cs typeface="Helvetica Neue"/>
              <a:sym typeface="Helvetica Neue"/>
            </a:endParaRPr>
          </a:p>
          <a:p>
            <a:pPr marL="0" marR="0" lvl="0" indent="0" rtl="0">
              <a:lnSpc>
                <a:spcPct val="150000"/>
              </a:lnSpc>
              <a:spcBef>
                <a:spcPts val="0"/>
              </a:spcBef>
              <a:spcAft>
                <a:spcPts val="0"/>
              </a:spcAft>
              <a:buNone/>
            </a:pPr>
            <a:r>
              <a:rPr lang="en-US" sz="1800" dirty="0">
                <a:solidFill>
                  <a:srgbClr val="3A3A3A"/>
                </a:solidFill>
                <a:latin typeface="Century"/>
                <a:ea typeface="Century"/>
                <a:cs typeface="Century"/>
                <a:sym typeface="Century"/>
              </a:rPr>
              <a:t>Project By – </a:t>
            </a:r>
            <a:r>
              <a:rPr lang="en-US" sz="2800" dirty="0">
                <a:solidFill>
                  <a:srgbClr val="3A3A3A"/>
                </a:solidFill>
                <a:latin typeface="Century"/>
                <a:ea typeface="Century"/>
                <a:cs typeface="Century"/>
                <a:sym typeface="Century"/>
              </a:rPr>
              <a:t>Bhushan Dhawas</a:t>
            </a:r>
          </a:p>
          <a:p>
            <a:pPr marL="0" marR="0" lvl="0" indent="0" rtl="0">
              <a:lnSpc>
                <a:spcPct val="150000"/>
              </a:lnSpc>
              <a:spcBef>
                <a:spcPts val="0"/>
              </a:spcBef>
              <a:spcAft>
                <a:spcPts val="0"/>
              </a:spcAft>
              <a:buNone/>
            </a:pPr>
            <a:r>
              <a:rPr lang="en-US" sz="1800" dirty="0">
                <a:solidFill>
                  <a:srgbClr val="3A3A3A"/>
                </a:solidFill>
                <a:latin typeface="Century"/>
                <a:sym typeface="Alatsi"/>
              </a:rPr>
              <a:t>Portfolio Website </a:t>
            </a:r>
            <a:r>
              <a:rPr lang="en-US" sz="1400" dirty="0">
                <a:solidFill>
                  <a:srgbClr val="3A3A3A"/>
                </a:solidFill>
                <a:latin typeface="Century"/>
                <a:ea typeface="Century"/>
                <a:cs typeface="Century"/>
                <a:sym typeface="Century"/>
              </a:rPr>
              <a:t>–  </a:t>
            </a:r>
            <a:r>
              <a:rPr lang="en-US" sz="1400" dirty="0">
                <a:solidFill>
                  <a:srgbClr val="000000"/>
                </a:solidFill>
                <a:latin typeface="Alatsi"/>
                <a:ea typeface="Alatsi"/>
                <a:cs typeface="Alatsi"/>
                <a:sym typeface="Alatsi"/>
              </a:rPr>
              <a:t>(</a:t>
            </a:r>
            <a:r>
              <a:rPr lang="en-US" sz="1400" dirty="0">
                <a:solidFill>
                  <a:srgbClr val="FF0000"/>
                </a:solidFill>
                <a:latin typeface="Alatsi"/>
                <a:ea typeface="Alatsi"/>
                <a:cs typeface="Alatsi"/>
                <a:sym typeface="Alatsi"/>
                <a:hlinkClick r:id="rId4">
                  <a:extLst>
                    <a:ext uri="{A12FA001-AC4F-418D-AE19-62706E023703}">
                      <ahyp:hlinkClr xmlns:ahyp="http://schemas.microsoft.com/office/drawing/2018/hyperlinkcolor" val="tx"/>
                    </a:ext>
                  </a:extLst>
                </a:hlinkClick>
              </a:rPr>
              <a:t>Link</a:t>
            </a:r>
            <a:r>
              <a:rPr lang="en-US" sz="1400" dirty="0">
                <a:solidFill>
                  <a:srgbClr val="000000"/>
                </a:solidFill>
                <a:latin typeface="Alatsi"/>
                <a:ea typeface="Alatsi"/>
                <a:cs typeface="Alatsi"/>
                <a:sym typeface="Alatsi"/>
              </a:rPr>
              <a:t>)</a:t>
            </a:r>
          </a:p>
          <a:p>
            <a:pPr marL="0" marR="0" lvl="0" indent="0" rtl="0">
              <a:lnSpc>
                <a:spcPct val="150000"/>
              </a:lnSpc>
              <a:spcBef>
                <a:spcPts val="0"/>
              </a:spcBef>
              <a:spcAft>
                <a:spcPts val="0"/>
              </a:spcAft>
              <a:buNone/>
            </a:pPr>
            <a:r>
              <a:rPr lang="en-US" sz="1800" dirty="0">
                <a:solidFill>
                  <a:srgbClr val="3A3A3A"/>
                </a:solidFill>
                <a:latin typeface="Century"/>
                <a:sym typeface="Alatsi"/>
              </a:rPr>
              <a:t>Email </a:t>
            </a:r>
            <a:r>
              <a:rPr lang="en-US" sz="1800" dirty="0">
                <a:solidFill>
                  <a:srgbClr val="3A3A3A"/>
                </a:solidFill>
                <a:latin typeface="Century"/>
                <a:ea typeface="Century"/>
                <a:cs typeface="Century"/>
                <a:sym typeface="Century"/>
              </a:rPr>
              <a:t>–</a:t>
            </a:r>
            <a:r>
              <a:rPr lang="en-US" sz="1800" dirty="0">
                <a:solidFill>
                  <a:srgbClr val="3A3A3A"/>
                </a:solidFill>
                <a:latin typeface="Century"/>
                <a:sym typeface="Alatsi"/>
              </a:rPr>
              <a:t> </a:t>
            </a:r>
            <a:r>
              <a:rPr lang="en-US" sz="1400" dirty="0">
                <a:solidFill>
                  <a:srgbClr val="FF0000"/>
                </a:solidFill>
                <a:latin typeface="Alatsi"/>
                <a:ea typeface="Alatsi"/>
                <a:cs typeface="Alatsi"/>
                <a:sym typeface="Alatsi"/>
                <a:hlinkClick r:id="rId5">
                  <a:extLst>
                    <a:ext uri="{A12FA001-AC4F-418D-AE19-62706E023703}">
                      <ahyp:hlinkClr xmlns:ahyp="http://schemas.microsoft.com/office/drawing/2018/hyperlinkcolor" val="tx"/>
                    </a:ext>
                  </a:extLst>
                </a:hlinkClick>
              </a:rPr>
              <a:t>bdhawas0016@gmail.com</a:t>
            </a:r>
            <a:endParaRPr lang="en-US" sz="1400" dirty="0">
              <a:solidFill>
                <a:srgbClr val="FF0000"/>
              </a:solidFill>
              <a:latin typeface="Alatsi"/>
              <a:ea typeface="Alatsi"/>
              <a:cs typeface="Alatsi"/>
              <a:sym typeface="Alatsi"/>
            </a:endParaRPr>
          </a:p>
          <a:p>
            <a:pPr marL="0" marR="0" lvl="0" indent="0" rtl="0">
              <a:lnSpc>
                <a:spcPct val="150000"/>
              </a:lnSpc>
              <a:spcBef>
                <a:spcPts val="0"/>
              </a:spcBef>
              <a:spcAft>
                <a:spcPts val="0"/>
              </a:spcAft>
              <a:buNone/>
            </a:pPr>
            <a:r>
              <a:rPr lang="en-US" sz="1800" dirty="0">
                <a:solidFill>
                  <a:srgbClr val="3A3A3A"/>
                </a:solidFill>
                <a:latin typeface="Century"/>
              </a:rPr>
              <a:t>Mobile </a:t>
            </a:r>
            <a:r>
              <a:rPr lang="en-US" sz="1800" dirty="0">
                <a:solidFill>
                  <a:srgbClr val="3A3A3A"/>
                </a:solidFill>
                <a:latin typeface="Century"/>
                <a:sym typeface="Century"/>
              </a:rPr>
              <a:t>– </a:t>
            </a:r>
            <a:r>
              <a:rPr lang="en-US" sz="1400" dirty="0">
                <a:solidFill>
                  <a:srgbClr val="3A3A3A"/>
                </a:solidFill>
                <a:latin typeface="Century"/>
                <a:ea typeface="Century"/>
                <a:cs typeface="Century"/>
                <a:sym typeface="Century"/>
              </a:rPr>
              <a:t>9075252543</a:t>
            </a:r>
            <a:endParaRPr dirty="0"/>
          </a:p>
        </p:txBody>
      </p:sp>
      <p:pic>
        <p:nvPicPr>
          <p:cNvPr id="6" name="Picture 5">
            <a:extLst>
              <a:ext uri="{FF2B5EF4-FFF2-40B4-BE49-F238E27FC236}">
                <a16:creationId xmlns:a16="http://schemas.microsoft.com/office/drawing/2014/main" id="{2ADC8932-03A8-218C-5285-BDC26259FE44}"/>
              </a:ext>
            </a:extLst>
          </p:cNvPr>
          <p:cNvPicPr>
            <a:picLocks noChangeAspect="1"/>
          </p:cNvPicPr>
          <p:nvPr/>
        </p:nvPicPr>
        <p:blipFill>
          <a:blip r:embed="rId6"/>
          <a:stretch>
            <a:fillRect/>
          </a:stretch>
        </p:blipFill>
        <p:spPr>
          <a:xfrm>
            <a:off x="1283962" y="1652976"/>
            <a:ext cx="4452356" cy="2223029"/>
          </a:xfrm>
          <a:prstGeom prst="rect">
            <a:avLst/>
          </a:prstGeom>
        </p:spPr>
      </p:pic>
      <p:pic>
        <p:nvPicPr>
          <p:cNvPr id="8" name="Picture 7">
            <a:extLst>
              <a:ext uri="{FF2B5EF4-FFF2-40B4-BE49-F238E27FC236}">
                <a16:creationId xmlns:a16="http://schemas.microsoft.com/office/drawing/2014/main" id="{52CC1B6D-8A58-7906-A69B-76133EFDE5A9}"/>
              </a:ext>
            </a:extLst>
          </p:cNvPr>
          <p:cNvPicPr>
            <a:picLocks noChangeAspect="1"/>
          </p:cNvPicPr>
          <p:nvPr/>
        </p:nvPicPr>
        <p:blipFill>
          <a:blip r:embed="rId7"/>
          <a:stretch>
            <a:fillRect/>
          </a:stretch>
        </p:blipFill>
        <p:spPr>
          <a:xfrm>
            <a:off x="1283962" y="2964975"/>
            <a:ext cx="4971865" cy="279667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1"/>
        <p:cNvGrpSpPr/>
        <p:nvPr/>
      </p:nvGrpSpPr>
      <p:grpSpPr>
        <a:xfrm>
          <a:off x="0" y="0"/>
          <a:ext cx="0" cy="0"/>
          <a:chOff x="0" y="0"/>
          <a:chExt cx="0" cy="0"/>
        </a:xfrm>
      </p:grpSpPr>
      <p:sp>
        <p:nvSpPr>
          <p:cNvPr id="172" name="Google Shape;172;p4"/>
          <p:cNvSpPr/>
          <p:nvPr/>
        </p:nvSpPr>
        <p:spPr>
          <a:xfrm>
            <a:off x="6023728" y="433634"/>
            <a:ext cx="5719094" cy="58227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1" i="0" u="none" strike="noStrike" cap="none" dirty="0">
                <a:solidFill>
                  <a:srgbClr val="3A3A3A"/>
                </a:solidFill>
                <a:latin typeface="Century"/>
                <a:ea typeface="Century"/>
                <a:cs typeface="Century"/>
                <a:sym typeface="Century"/>
              </a:rPr>
              <a:t>Market Research</a:t>
            </a:r>
            <a:endParaRPr dirty="0"/>
          </a:p>
          <a:p>
            <a:pPr marL="0" marR="0" lvl="0" indent="0" algn="ctr" rtl="0">
              <a:spcBef>
                <a:spcPts val="0"/>
              </a:spcBef>
              <a:spcAft>
                <a:spcPts val="0"/>
              </a:spcAft>
              <a:buNone/>
            </a:pPr>
            <a:endParaRPr sz="1700" dirty="0">
              <a:solidFill>
                <a:schemeClr val="tx1"/>
              </a:solidFill>
              <a:effectLst>
                <a:outerShdw blurRad="38100" dist="38100" dir="2700000" algn="tl">
                  <a:srgbClr val="000000">
                    <a:alpha val="43137"/>
                  </a:srgbClr>
                </a:outerShdw>
              </a:effectLst>
              <a:sym typeface="Century Gothic"/>
            </a:endParaRPr>
          </a:p>
          <a:p>
            <a:pPr marL="285750" indent="-285750">
              <a:lnSpc>
                <a:spcPct val="150000"/>
              </a:lnSpc>
              <a:buFont typeface="Arial" panose="020B0604020202020204" pitchFamily="34" charset="0"/>
              <a:buChar char="•"/>
            </a:pPr>
            <a:r>
              <a:rPr lang="en-US" sz="1700" dirty="0">
                <a:solidFill>
                  <a:schemeClr val="tx1"/>
                </a:solidFill>
                <a:effectLst>
                  <a:outerShdw blurRad="38100" dist="38100" dir="2700000" algn="tl">
                    <a:srgbClr val="000000">
                      <a:alpha val="43137"/>
                    </a:srgbClr>
                  </a:outerShdw>
                </a:effectLst>
              </a:rPr>
              <a:t>Chart displays the number of restaurants in each country of the dataset.</a:t>
            </a:r>
          </a:p>
          <a:p>
            <a:pPr marL="285750" indent="-285750">
              <a:lnSpc>
                <a:spcPct val="150000"/>
              </a:lnSpc>
              <a:buFont typeface="Arial" panose="020B0604020202020204" pitchFamily="34" charset="0"/>
              <a:buChar char="•"/>
            </a:pPr>
            <a:r>
              <a:rPr lang="en-US" sz="1700" dirty="0">
                <a:solidFill>
                  <a:schemeClr val="tx1"/>
                </a:solidFill>
                <a:effectLst>
                  <a:outerShdw blurRad="38100" dist="38100" dir="2700000" algn="tl">
                    <a:srgbClr val="000000">
                      <a:alpha val="43137"/>
                    </a:srgbClr>
                  </a:outerShdw>
                </a:effectLst>
              </a:rPr>
              <a:t>India is having the highest number of restaurants i.e. 8652 </a:t>
            </a:r>
          </a:p>
          <a:p>
            <a:pPr marL="285750" indent="-285750">
              <a:lnSpc>
                <a:spcPct val="150000"/>
              </a:lnSpc>
              <a:buFont typeface="Arial" panose="020B0604020202020204" pitchFamily="34" charset="0"/>
              <a:buChar char="•"/>
            </a:pPr>
            <a:r>
              <a:rPr lang="en-US" sz="1700" dirty="0">
                <a:solidFill>
                  <a:schemeClr val="tx1"/>
                </a:solidFill>
                <a:effectLst>
                  <a:outerShdw blurRad="38100" dist="38100" dir="2700000" algn="tl">
                    <a:srgbClr val="000000">
                      <a:alpha val="43137"/>
                    </a:srgbClr>
                  </a:outerShdw>
                </a:effectLst>
              </a:rPr>
              <a:t>Second place is occupied by USA with 434 restaurants.</a:t>
            </a:r>
          </a:p>
          <a:p>
            <a:pPr marL="285750" indent="-285750">
              <a:lnSpc>
                <a:spcPct val="150000"/>
              </a:lnSpc>
              <a:buFont typeface="Arial" panose="020B0604020202020204" pitchFamily="34" charset="0"/>
              <a:buChar char="•"/>
            </a:pPr>
            <a:r>
              <a:rPr lang="en-US" sz="1700" dirty="0">
                <a:solidFill>
                  <a:schemeClr val="tx1"/>
                </a:solidFill>
                <a:effectLst>
                  <a:outerShdw blurRad="38100" dist="38100" dir="2700000" algn="tl">
                    <a:srgbClr val="000000">
                      <a:alpha val="43137"/>
                    </a:srgbClr>
                  </a:outerShdw>
                </a:effectLst>
              </a:rPr>
              <a:t>Canada is at the last of the graph indicating least number of restaurants i.e. 4</a:t>
            </a:r>
            <a:endParaRPr lang="en-IN" sz="1700" dirty="0">
              <a:solidFill>
                <a:schemeClr val="tx1"/>
              </a:solidFill>
              <a:effectLst>
                <a:outerShdw blurRad="38100" dist="38100" dir="2700000" algn="tl">
                  <a:srgbClr val="000000">
                    <a:alpha val="43137"/>
                  </a:srgbClr>
                </a:outerShdw>
              </a:effectLst>
            </a:endParaRPr>
          </a:p>
          <a:p>
            <a:pPr marL="0" marR="0" lvl="0" indent="0" algn="ctr" rtl="0">
              <a:spcBef>
                <a:spcPts val="0"/>
              </a:spcBef>
              <a:spcAft>
                <a:spcPts val="0"/>
              </a:spcAft>
              <a:buNone/>
            </a:pPr>
            <a:endParaRPr sz="1800" b="0" i="0" u="none" strike="noStrike" cap="none" dirty="0">
              <a:solidFill>
                <a:srgbClr val="3A3A3A"/>
              </a:solidFill>
              <a:latin typeface="Century Gothic"/>
              <a:ea typeface="Century Gothic"/>
              <a:cs typeface="Century Gothic"/>
              <a:sym typeface="Century Gothic"/>
            </a:endParaRPr>
          </a:p>
        </p:txBody>
      </p:sp>
      <p:graphicFrame>
        <p:nvGraphicFramePr>
          <p:cNvPr id="3" name="Chart 2">
            <a:extLst>
              <a:ext uri="{FF2B5EF4-FFF2-40B4-BE49-F238E27FC236}">
                <a16:creationId xmlns:a16="http://schemas.microsoft.com/office/drawing/2014/main" id="{63202269-14F8-48AE-88AB-141EBBA09D73}"/>
              </a:ext>
            </a:extLst>
          </p:cNvPr>
          <p:cNvGraphicFramePr>
            <a:graphicFrameLocks/>
          </p:cNvGraphicFramePr>
          <p:nvPr>
            <p:extLst>
              <p:ext uri="{D42A27DB-BD31-4B8C-83A1-F6EECF244321}">
                <p14:modId xmlns:p14="http://schemas.microsoft.com/office/powerpoint/2010/main" val="2469160304"/>
              </p:ext>
            </p:extLst>
          </p:nvPr>
        </p:nvGraphicFramePr>
        <p:xfrm>
          <a:off x="618347" y="1860510"/>
          <a:ext cx="5079720" cy="372749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1">
          <a:extLst>
            <a:ext uri="{FF2B5EF4-FFF2-40B4-BE49-F238E27FC236}">
              <a16:creationId xmlns:a16="http://schemas.microsoft.com/office/drawing/2014/main" id="{CC17D9BA-99DC-98D3-0E5A-A9910B0BCF7D}"/>
            </a:ext>
          </a:extLst>
        </p:cNvPr>
        <p:cNvGrpSpPr/>
        <p:nvPr/>
      </p:nvGrpSpPr>
      <p:grpSpPr>
        <a:xfrm>
          <a:off x="0" y="0"/>
          <a:ext cx="0" cy="0"/>
          <a:chOff x="0" y="0"/>
          <a:chExt cx="0" cy="0"/>
        </a:xfrm>
      </p:grpSpPr>
      <p:sp>
        <p:nvSpPr>
          <p:cNvPr id="172" name="Google Shape;172;p4">
            <a:extLst>
              <a:ext uri="{FF2B5EF4-FFF2-40B4-BE49-F238E27FC236}">
                <a16:creationId xmlns:a16="http://schemas.microsoft.com/office/drawing/2014/main" id="{493E2ADE-6040-E3A0-31DC-AA79FE1E466B}"/>
              </a:ext>
            </a:extLst>
          </p:cNvPr>
          <p:cNvSpPr/>
          <p:nvPr/>
        </p:nvSpPr>
        <p:spPr>
          <a:xfrm>
            <a:off x="6023728" y="433634"/>
            <a:ext cx="5719094" cy="58227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1" i="0" u="none" strike="noStrike" cap="none" dirty="0">
                <a:solidFill>
                  <a:srgbClr val="3A3A3A"/>
                </a:solidFill>
                <a:latin typeface="Century"/>
                <a:ea typeface="Century"/>
                <a:cs typeface="Century"/>
                <a:sym typeface="Century"/>
              </a:rPr>
              <a:t>Market Research</a:t>
            </a:r>
            <a:endParaRPr dirty="0"/>
          </a:p>
          <a:p>
            <a:pPr marL="0" marR="0" lvl="0" indent="0" algn="ctr" rtl="0">
              <a:lnSpc>
                <a:spcPct val="150000"/>
              </a:lnSpc>
              <a:spcBef>
                <a:spcPts val="0"/>
              </a:spcBef>
              <a:spcAft>
                <a:spcPts val="0"/>
              </a:spcAft>
              <a:buNone/>
            </a:pPr>
            <a:endParaRPr sz="1700" dirty="0">
              <a:solidFill>
                <a:schemeClr val="tx1"/>
              </a:solidFill>
              <a:effectLst>
                <a:outerShdw blurRad="38100" dist="38100" dir="2700000" algn="tl">
                  <a:srgbClr val="000000">
                    <a:alpha val="43137"/>
                  </a:srgbClr>
                </a:outerShdw>
              </a:effectLst>
              <a:sym typeface="Century Gothic"/>
            </a:endParaRPr>
          </a:p>
          <a:p>
            <a:pPr marL="285750" indent="-285750" algn="l">
              <a:lnSpc>
                <a:spcPct val="150000"/>
              </a:lnSpc>
              <a:buFont typeface="Arial" panose="020B0604020202020204" pitchFamily="34" charset="0"/>
              <a:buChar char="•"/>
            </a:pPr>
            <a:r>
              <a:rPr lang="en-US" sz="1700" dirty="0">
                <a:solidFill>
                  <a:schemeClr val="tx1"/>
                </a:solidFill>
                <a:effectLst>
                  <a:outerShdw blurRad="38100" dist="38100" dir="2700000" algn="tl">
                    <a:srgbClr val="000000">
                      <a:alpha val="43137"/>
                    </a:srgbClr>
                  </a:outerShdw>
                </a:effectLst>
              </a:rPr>
              <a:t>Indonesia is having the highest number of voters in restaurants, followed by UAE, USA AND Philippines</a:t>
            </a:r>
            <a:r>
              <a:rPr lang="en-IN" sz="1700" dirty="0">
                <a:solidFill>
                  <a:schemeClr val="tx1"/>
                </a:solidFill>
                <a:effectLst>
                  <a:outerShdw blurRad="38100" dist="38100" dir="2700000" algn="tl">
                    <a:srgbClr val="000000">
                      <a:alpha val="43137"/>
                    </a:srgbClr>
                  </a:outerShdw>
                </a:effectLst>
              </a:rPr>
              <a:t>.</a:t>
            </a:r>
          </a:p>
          <a:p>
            <a:pPr marL="285750" indent="-285750" algn="l">
              <a:lnSpc>
                <a:spcPct val="150000"/>
              </a:lnSpc>
              <a:buFont typeface="Arial" panose="020B0604020202020204" pitchFamily="34" charset="0"/>
              <a:buChar char="•"/>
            </a:pPr>
            <a:r>
              <a:rPr lang="en-IN" sz="1700" dirty="0">
                <a:solidFill>
                  <a:schemeClr val="tx1"/>
                </a:solidFill>
                <a:effectLst>
                  <a:outerShdw blurRad="38100" dist="38100" dir="2700000" algn="tl">
                    <a:srgbClr val="000000">
                      <a:alpha val="43137"/>
                    </a:srgbClr>
                  </a:outerShdw>
                </a:effectLst>
              </a:rPr>
              <a:t>Brazil has a lowest number of voters in restaurants, followed by Singapore.</a:t>
            </a:r>
          </a:p>
          <a:p>
            <a:pPr marL="285750" indent="-285750" algn="l">
              <a:lnSpc>
                <a:spcPct val="150000"/>
              </a:lnSpc>
              <a:buFont typeface="Arial" panose="020B0604020202020204" pitchFamily="34" charset="0"/>
              <a:buChar char="•"/>
            </a:pPr>
            <a:r>
              <a:rPr lang="en-IN" sz="1700" dirty="0">
                <a:solidFill>
                  <a:schemeClr val="tx1"/>
                </a:solidFill>
                <a:effectLst>
                  <a:outerShdw blurRad="38100" dist="38100" dir="2700000" algn="tl">
                    <a:srgbClr val="000000">
                      <a:alpha val="43137"/>
                    </a:srgbClr>
                  </a:outerShdw>
                </a:effectLst>
              </a:rPr>
              <a:t>As compare to number of restaurants in India, the number of voters are very less.</a:t>
            </a:r>
          </a:p>
          <a:p>
            <a:pPr marL="0" marR="0" lvl="0" indent="0" algn="ctr" rtl="0">
              <a:spcBef>
                <a:spcPts val="0"/>
              </a:spcBef>
              <a:spcAft>
                <a:spcPts val="0"/>
              </a:spcAft>
              <a:buNone/>
            </a:pPr>
            <a:endParaRPr sz="1800" b="0" i="0" u="none" strike="noStrike" cap="none" dirty="0">
              <a:solidFill>
                <a:srgbClr val="3A3A3A"/>
              </a:solidFill>
              <a:latin typeface="Century Gothic"/>
              <a:ea typeface="Century Gothic"/>
              <a:cs typeface="Century Gothic"/>
              <a:sym typeface="Century Gothic"/>
            </a:endParaRPr>
          </a:p>
        </p:txBody>
      </p:sp>
      <p:graphicFrame>
        <p:nvGraphicFramePr>
          <p:cNvPr id="2" name="Chart 1">
            <a:extLst>
              <a:ext uri="{FF2B5EF4-FFF2-40B4-BE49-F238E27FC236}">
                <a16:creationId xmlns:a16="http://schemas.microsoft.com/office/drawing/2014/main" id="{4AD50A16-8915-4333-89AE-3752AE3B38CB}"/>
              </a:ext>
            </a:extLst>
          </p:cNvPr>
          <p:cNvGraphicFramePr>
            <a:graphicFrameLocks/>
          </p:cNvGraphicFramePr>
          <p:nvPr>
            <p:extLst>
              <p:ext uri="{D42A27DB-BD31-4B8C-83A1-F6EECF244321}">
                <p14:modId xmlns:p14="http://schemas.microsoft.com/office/powerpoint/2010/main" val="3569528586"/>
              </p:ext>
            </p:extLst>
          </p:nvPr>
        </p:nvGraphicFramePr>
        <p:xfrm>
          <a:off x="210909" y="1707902"/>
          <a:ext cx="5588757" cy="423569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636412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1">
          <a:extLst>
            <a:ext uri="{FF2B5EF4-FFF2-40B4-BE49-F238E27FC236}">
              <a16:creationId xmlns:a16="http://schemas.microsoft.com/office/drawing/2014/main" id="{FE93EC0D-D165-7915-D2B5-09030D9B14BB}"/>
            </a:ext>
          </a:extLst>
        </p:cNvPr>
        <p:cNvGrpSpPr/>
        <p:nvPr/>
      </p:nvGrpSpPr>
      <p:grpSpPr>
        <a:xfrm>
          <a:off x="0" y="0"/>
          <a:ext cx="0" cy="0"/>
          <a:chOff x="0" y="0"/>
          <a:chExt cx="0" cy="0"/>
        </a:xfrm>
      </p:grpSpPr>
      <p:sp>
        <p:nvSpPr>
          <p:cNvPr id="172" name="Google Shape;172;p4">
            <a:extLst>
              <a:ext uri="{FF2B5EF4-FFF2-40B4-BE49-F238E27FC236}">
                <a16:creationId xmlns:a16="http://schemas.microsoft.com/office/drawing/2014/main" id="{0F621664-ECBC-DDB2-0C65-C6BC8F7BAB62}"/>
              </a:ext>
            </a:extLst>
          </p:cNvPr>
          <p:cNvSpPr/>
          <p:nvPr/>
        </p:nvSpPr>
        <p:spPr>
          <a:xfrm>
            <a:off x="6023728" y="433634"/>
            <a:ext cx="5719094" cy="58227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1" i="0" u="none" strike="noStrike" cap="none" dirty="0">
                <a:solidFill>
                  <a:srgbClr val="3A3A3A"/>
                </a:solidFill>
                <a:latin typeface="Century"/>
                <a:ea typeface="Century"/>
                <a:cs typeface="Century"/>
                <a:sym typeface="Century"/>
              </a:rPr>
              <a:t>Market Research</a:t>
            </a:r>
            <a:endParaRPr dirty="0"/>
          </a:p>
          <a:p>
            <a:pPr marL="0" marR="0" lvl="0" indent="0" algn="ctr" rtl="0">
              <a:lnSpc>
                <a:spcPct val="150000"/>
              </a:lnSpc>
              <a:spcBef>
                <a:spcPts val="0"/>
              </a:spcBef>
              <a:spcAft>
                <a:spcPts val="0"/>
              </a:spcAft>
              <a:buNone/>
            </a:pPr>
            <a:endParaRPr sz="1700" dirty="0">
              <a:solidFill>
                <a:schemeClr val="tx1"/>
              </a:solidFill>
              <a:effectLst>
                <a:outerShdw blurRad="38100" dist="38100" dir="2700000" algn="tl">
                  <a:srgbClr val="000000">
                    <a:alpha val="43137"/>
                  </a:srgbClr>
                </a:outerShdw>
              </a:effectLst>
              <a:sym typeface="Century Gothic"/>
            </a:endParaRP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Singapore, the Philippines, and the United Kingdom have significantly higher expenditure management costs, making them more challenging for budget control.</a:t>
            </a: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In contrast, Sri Lanka, Turkey, India, Indonesia, and South Africa have much lower expenditure management costs. For our filtered countries, with an average expenditure below 30, we can effectively manage and control our budget.</a:t>
            </a:r>
            <a:endParaRPr lang="en-IN" sz="1700" dirty="0">
              <a:solidFill>
                <a:schemeClr val="tx1"/>
              </a:solidFill>
              <a:effectLst>
                <a:outerShdw blurRad="38100" dist="38100" dir="2700000" algn="tl">
                  <a:srgbClr val="000000">
                    <a:alpha val="43137"/>
                  </a:srgbClr>
                </a:outerShdw>
              </a:effectLst>
            </a:endParaRPr>
          </a:p>
          <a:p>
            <a:pPr marL="0" marR="0" lvl="0" indent="0" algn="ctr" rtl="0">
              <a:spcBef>
                <a:spcPts val="0"/>
              </a:spcBef>
              <a:spcAft>
                <a:spcPts val="0"/>
              </a:spcAft>
              <a:buNone/>
            </a:pPr>
            <a:endParaRPr sz="1800" b="0" i="0" u="none" strike="noStrike" cap="none" dirty="0">
              <a:solidFill>
                <a:srgbClr val="3A3A3A"/>
              </a:solidFill>
              <a:latin typeface="Century Gothic"/>
              <a:ea typeface="Century Gothic"/>
              <a:cs typeface="Century Gothic"/>
              <a:sym typeface="Century Gothic"/>
            </a:endParaRPr>
          </a:p>
        </p:txBody>
      </p:sp>
      <p:graphicFrame>
        <p:nvGraphicFramePr>
          <p:cNvPr id="3" name="Chart 2">
            <a:extLst>
              <a:ext uri="{FF2B5EF4-FFF2-40B4-BE49-F238E27FC236}">
                <a16:creationId xmlns:a16="http://schemas.microsoft.com/office/drawing/2014/main" id="{C966117A-851C-4EF8-B60F-6ABA15FEC165}"/>
              </a:ext>
            </a:extLst>
          </p:cNvPr>
          <p:cNvGraphicFramePr>
            <a:graphicFrameLocks/>
          </p:cNvGraphicFramePr>
          <p:nvPr>
            <p:extLst>
              <p:ext uri="{D42A27DB-BD31-4B8C-83A1-F6EECF244321}">
                <p14:modId xmlns:p14="http://schemas.microsoft.com/office/powerpoint/2010/main" val="95470287"/>
              </p:ext>
            </p:extLst>
          </p:nvPr>
        </p:nvGraphicFramePr>
        <p:xfrm>
          <a:off x="449178" y="1760561"/>
          <a:ext cx="5138822" cy="375970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266797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1">
          <a:extLst>
            <a:ext uri="{FF2B5EF4-FFF2-40B4-BE49-F238E27FC236}">
              <a16:creationId xmlns:a16="http://schemas.microsoft.com/office/drawing/2014/main" id="{DE096F4B-555B-7522-305B-95A1AFAD2666}"/>
            </a:ext>
          </a:extLst>
        </p:cNvPr>
        <p:cNvGrpSpPr/>
        <p:nvPr/>
      </p:nvGrpSpPr>
      <p:grpSpPr>
        <a:xfrm>
          <a:off x="0" y="0"/>
          <a:ext cx="0" cy="0"/>
          <a:chOff x="0" y="0"/>
          <a:chExt cx="0" cy="0"/>
        </a:xfrm>
      </p:grpSpPr>
      <p:sp>
        <p:nvSpPr>
          <p:cNvPr id="172" name="Google Shape;172;p4">
            <a:extLst>
              <a:ext uri="{FF2B5EF4-FFF2-40B4-BE49-F238E27FC236}">
                <a16:creationId xmlns:a16="http://schemas.microsoft.com/office/drawing/2014/main" id="{4894110A-8CEA-D6B6-DB25-CB7811AC9F83}"/>
              </a:ext>
            </a:extLst>
          </p:cNvPr>
          <p:cNvSpPr/>
          <p:nvPr/>
        </p:nvSpPr>
        <p:spPr>
          <a:xfrm>
            <a:off x="6023728" y="433634"/>
            <a:ext cx="5719094" cy="58227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1" i="0" u="none" strike="noStrike" cap="none" dirty="0">
                <a:solidFill>
                  <a:srgbClr val="3A3A3A"/>
                </a:solidFill>
                <a:latin typeface="Century"/>
                <a:ea typeface="Century"/>
                <a:cs typeface="Century"/>
                <a:sym typeface="Century"/>
              </a:rPr>
              <a:t>Market Research</a:t>
            </a:r>
            <a:endParaRPr dirty="0"/>
          </a:p>
          <a:p>
            <a:pPr marL="0" marR="0" lvl="0" indent="0" algn="ctr" rtl="0">
              <a:lnSpc>
                <a:spcPct val="150000"/>
              </a:lnSpc>
              <a:spcBef>
                <a:spcPts val="0"/>
              </a:spcBef>
              <a:spcAft>
                <a:spcPts val="0"/>
              </a:spcAft>
              <a:buNone/>
            </a:pPr>
            <a:endParaRPr sz="1700" dirty="0">
              <a:solidFill>
                <a:schemeClr val="tx1"/>
              </a:solidFill>
              <a:effectLst>
                <a:outerShdw blurRad="38100" dist="38100" dir="2700000" algn="tl">
                  <a:srgbClr val="000000">
                    <a:alpha val="43137"/>
                  </a:srgbClr>
                </a:outerShdw>
              </a:effectLst>
              <a:sym typeface="Century Gothic"/>
            </a:endParaRP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Based on the visualization North Indian, Chinese, Fast Food, Mughlai, and Café are among the top 10 cuisines, favoured for their high ratings and frequent presence.</a:t>
            </a: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For our optimized countries, the most recommendable cuisines to include in our menu are Cafe, Indian, American, Italian, Chinese, and Dessert.</a:t>
            </a:r>
            <a:endParaRPr lang="en-IN" sz="1700" dirty="0">
              <a:solidFill>
                <a:schemeClr val="tx1"/>
              </a:solidFill>
              <a:effectLst>
                <a:outerShdw blurRad="38100" dist="38100" dir="2700000" algn="tl">
                  <a:srgbClr val="000000">
                    <a:alpha val="43137"/>
                  </a:srgbClr>
                </a:outerShdw>
              </a:effectLst>
            </a:endParaRPr>
          </a:p>
          <a:p>
            <a:pPr marL="0" marR="0" lvl="0" indent="0" algn="ctr" rtl="0">
              <a:spcBef>
                <a:spcPts val="0"/>
              </a:spcBef>
              <a:spcAft>
                <a:spcPts val="0"/>
              </a:spcAft>
              <a:buNone/>
            </a:pPr>
            <a:endParaRPr sz="1800" b="0" i="0" u="none" strike="noStrike" cap="none" dirty="0">
              <a:solidFill>
                <a:srgbClr val="3A3A3A"/>
              </a:solidFill>
              <a:latin typeface="Century Gothic"/>
              <a:ea typeface="Century Gothic"/>
              <a:cs typeface="Century Gothic"/>
              <a:sym typeface="Century Gothic"/>
            </a:endParaRPr>
          </a:p>
        </p:txBody>
      </p:sp>
      <p:graphicFrame>
        <p:nvGraphicFramePr>
          <p:cNvPr id="2" name="Chart 1">
            <a:extLst>
              <a:ext uri="{FF2B5EF4-FFF2-40B4-BE49-F238E27FC236}">
                <a16:creationId xmlns:a16="http://schemas.microsoft.com/office/drawing/2014/main" id="{FE91909E-1FB7-4CF5-8DEC-FF07DDC3B3AB}"/>
              </a:ext>
            </a:extLst>
          </p:cNvPr>
          <p:cNvGraphicFramePr>
            <a:graphicFrameLocks/>
          </p:cNvGraphicFramePr>
          <p:nvPr>
            <p:extLst>
              <p:ext uri="{D42A27DB-BD31-4B8C-83A1-F6EECF244321}">
                <p14:modId xmlns:p14="http://schemas.microsoft.com/office/powerpoint/2010/main" val="307569714"/>
              </p:ext>
            </p:extLst>
          </p:nvPr>
        </p:nvGraphicFramePr>
        <p:xfrm>
          <a:off x="619794" y="1764072"/>
          <a:ext cx="4908939" cy="364612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931554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1">
          <a:extLst>
            <a:ext uri="{FF2B5EF4-FFF2-40B4-BE49-F238E27FC236}">
              <a16:creationId xmlns:a16="http://schemas.microsoft.com/office/drawing/2014/main" id="{BB807FE9-097A-B87A-6355-DA7D24BCF79B}"/>
            </a:ext>
          </a:extLst>
        </p:cNvPr>
        <p:cNvGrpSpPr/>
        <p:nvPr/>
      </p:nvGrpSpPr>
      <p:grpSpPr>
        <a:xfrm>
          <a:off x="0" y="0"/>
          <a:ext cx="0" cy="0"/>
          <a:chOff x="0" y="0"/>
          <a:chExt cx="0" cy="0"/>
        </a:xfrm>
      </p:grpSpPr>
      <p:sp>
        <p:nvSpPr>
          <p:cNvPr id="172" name="Google Shape;172;p4">
            <a:extLst>
              <a:ext uri="{FF2B5EF4-FFF2-40B4-BE49-F238E27FC236}">
                <a16:creationId xmlns:a16="http://schemas.microsoft.com/office/drawing/2014/main" id="{E1EA07AD-C2C9-241B-C2FD-EF05D1622B5A}"/>
              </a:ext>
            </a:extLst>
          </p:cNvPr>
          <p:cNvSpPr/>
          <p:nvPr/>
        </p:nvSpPr>
        <p:spPr>
          <a:xfrm>
            <a:off x="6023728" y="433634"/>
            <a:ext cx="5719094" cy="58227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1" i="0" u="none" strike="noStrike" cap="none" dirty="0">
                <a:solidFill>
                  <a:srgbClr val="3A3A3A"/>
                </a:solidFill>
                <a:latin typeface="Century"/>
                <a:ea typeface="Century"/>
                <a:cs typeface="Century"/>
                <a:sym typeface="Century"/>
              </a:rPr>
              <a:t>Market Research</a:t>
            </a:r>
            <a:endParaRPr dirty="0"/>
          </a:p>
          <a:p>
            <a:pPr marL="0" marR="0" lvl="0" indent="0" algn="ctr" rtl="0">
              <a:lnSpc>
                <a:spcPct val="150000"/>
              </a:lnSpc>
              <a:spcBef>
                <a:spcPts val="0"/>
              </a:spcBef>
              <a:spcAft>
                <a:spcPts val="0"/>
              </a:spcAft>
              <a:buNone/>
            </a:pPr>
            <a:endParaRPr sz="1700" dirty="0">
              <a:solidFill>
                <a:schemeClr val="tx1"/>
              </a:solidFill>
              <a:effectLst>
                <a:outerShdw blurRad="38100" dist="38100" dir="2700000" algn="tl">
                  <a:srgbClr val="000000">
                    <a:alpha val="43137"/>
                  </a:srgbClr>
                </a:outerShdw>
              </a:effectLst>
              <a:sym typeface="Century Gothic"/>
            </a:endParaRPr>
          </a:p>
          <a:p>
            <a:pPr>
              <a:lnSpc>
                <a:spcPct val="150000"/>
              </a:lnSpc>
            </a:pPr>
            <a:r>
              <a:rPr lang="en-IN" sz="1700" dirty="0">
                <a:solidFill>
                  <a:schemeClr val="tx1"/>
                </a:solidFill>
                <a:effectLst>
                  <a:outerShdw blurRad="38100" dist="38100" dir="2700000" algn="tl">
                    <a:srgbClr val="000000">
                      <a:alpha val="43137"/>
                    </a:srgbClr>
                  </a:outerShdw>
                </a:effectLst>
              </a:rPr>
              <a:t>We can able to the analysis that the selected country are having better rating above 3.9 </a:t>
            </a:r>
          </a:p>
          <a:p>
            <a:pPr lvl="1">
              <a:lnSpc>
                <a:spcPct val="150000"/>
              </a:lnSpc>
            </a:pPr>
            <a:endParaRPr lang="en-IN" sz="1700" dirty="0">
              <a:solidFill>
                <a:schemeClr val="tx1"/>
              </a:solidFill>
              <a:effectLst>
                <a:outerShdw blurRad="38100" dist="38100" dir="2700000" algn="tl">
                  <a:srgbClr val="000000">
                    <a:alpha val="43137"/>
                  </a:srgbClr>
                </a:outerShdw>
              </a:effectLst>
            </a:endParaRPr>
          </a:p>
          <a:p>
            <a:pPr marL="285750" lvl="1" indent="-285750">
              <a:lnSpc>
                <a:spcPct val="150000"/>
              </a:lnSpc>
              <a:buFont typeface="Arial" panose="020B0604020202020204" pitchFamily="34" charset="0"/>
              <a:buChar char="•"/>
            </a:pPr>
            <a:r>
              <a:rPr lang="en-IN" sz="1700" dirty="0">
                <a:solidFill>
                  <a:schemeClr val="tx1"/>
                </a:solidFill>
                <a:effectLst>
                  <a:outerShdw blurRad="38100" dist="38100" dir="2700000" algn="tl">
                    <a:srgbClr val="000000">
                      <a:alpha val="43137"/>
                    </a:srgbClr>
                  </a:outerShdw>
                </a:effectLst>
              </a:rPr>
              <a:t>Philippines – 4.5</a:t>
            </a:r>
          </a:p>
          <a:p>
            <a:pPr marL="285750" lvl="1" indent="-285750">
              <a:lnSpc>
                <a:spcPct val="150000"/>
              </a:lnSpc>
              <a:buFont typeface="Arial" panose="020B0604020202020204" pitchFamily="34" charset="0"/>
              <a:buChar char="•"/>
            </a:pPr>
            <a:r>
              <a:rPr lang="en-IN" sz="1700" dirty="0">
                <a:solidFill>
                  <a:schemeClr val="tx1"/>
                </a:solidFill>
                <a:effectLst>
                  <a:outerShdw blurRad="38100" dist="38100" dir="2700000" algn="tl">
                    <a:srgbClr val="000000">
                      <a:alpha val="43137"/>
                    </a:srgbClr>
                  </a:outerShdw>
                </a:effectLst>
              </a:rPr>
              <a:t>New Zealand – 4.3</a:t>
            </a:r>
          </a:p>
          <a:p>
            <a:pPr marL="285750" lvl="1" indent="-285750">
              <a:lnSpc>
                <a:spcPct val="150000"/>
              </a:lnSpc>
              <a:buFont typeface="Arial" panose="020B0604020202020204" pitchFamily="34" charset="0"/>
              <a:buChar char="•"/>
            </a:pPr>
            <a:r>
              <a:rPr lang="en-IN" sz="1700" dirty="0">
                <a:solidFill>
                  <a:schemeClr val="tx1"/>
                </a:solidFill>
                <a:effectLst>
                  <a:outerShdw blurRad="38100" dist="38100" dir="2700000" algn="tl">
                    <a:srgbClr val="000000">
                      <a:alpha val="43137"/>
                    </a:srgbClr>
                  </a:outerShdw>
                </a:effectLst>
              </a:rPr>
              <a:t>Qatar – 4.1</a:t>
            </a:r>
          </a:p>
          <a:p>
            <a:pPr marL="285750" lvl="1" indent="-285750">
              <a:lnSpc>
                <a:spcPct val="150000"/>
              </a:lnSpc>
              <a:buFont typeface="Arial" panose="020B0604020202020204" pitchFamily="34" charset="0"/>
              <a:buChar char="•"/>
            </a:pPr>
            <a:r>
              <a:rPr lang="en-IN" sz="1700" dirty="0">
                <a:solidFill>
                  <a:schemeClr val="tx1"/>
                </a:solidFill>
                <a:effectLst>
                  <a:outerShdw blurRad="38100" dist="38100" dir="2700000" algn="tl">
                    <a:srgbClr val="000000">
                      <a:alpha val="43137"/>
                    </a:srgbClr>
                  </a:outerShdw>
                </a:effectLst>
              </a:rPr>
              <a:t>South Africa – 4.2</a:t>
            </a:r>
          </a:p>
          <a:p>
            <a:pPr marL="285750" lvl="1" indent="-285750">
              <a:lnSpc>
                <a:spcPct val="150000"/>
              </a:lnSpc>
              <a:buFont typeface="Arial" panose="020B0604020202020204" pitchFamily="34" charset="0"/>
              <a:buChar char="•"/>
            </a:pPr>
            <a:r>
              <a:rPr lang="en-IN" sz="1700" dirty="0">
                <a:solidFill>
                  <a:schemeClr val="tx1"/>
                </a:solidFill>
                <a:effectLst>
                  <a:outerShdw blurRad="38100" dist="38100" dir="2700000" algn="tl">
                    <a:srgbClr val="000000">
                      <a:alpha val="43137"/>
                    </a:srgbClr>
                  </a:outerShdw>
                </a:effectLst>
              </a:rPr>
              <a:t>Sri Lanka – 3.9</a:t>
            </a:r>
          </a:p>
          <a:p>
            <a:pPr marL="285750" lvl="1" indent="-285750">
              <a:lnSpc>
                <a:spcPct val="150000"/>
              </a:lnSpc>
              <a:buFont typeface="Arial" panose="020B0604020202020204" pitchFamily="34" charset="0"/>
              <a:buChar char="•"/>
            </a:pPr>
            <a:r>
              <a:rPr lang="en-IN" sz="1700" dirty="0">
                <a:solidFill>
                  <a:schemeClr val="tx1"/>
                </a:solidFill>
                <a:effectLst>
                  <a:outerShdw blurRad="38100" dist="38100" dir="2700000" algn="tl">
                    <a:srgbClr val="000000">
                      <a:alpha val="43137"/>
                    </a:srgbClr>
                  </a:outerShdw>
                </a:effectLst>
              </a:rPr>
              <a:t>Turkey  - 4.3</a:t>
            </a:r>
          </a:p>
          <a:p>
            <a:pPr marL="285750" lvl="1" indent="-285750">
              <a:lnSpc>
                <a:spcPct val="150000"/>
              </a:lnSpc>
              <a:buFont typeface="Arial" panose="020B0604020202020204" pitchFamily="34" charset="0"/>
              <a:buChar char="•"/>
            </a:pPr>
            <a:r>
              <a:rPr lang="en-IN" sz="1700" dirty="0">
                <a:solidFill>
                  <a:schemeClr val="tx1"/>
                </a:solidFill>
                <a:effectLst>
                  <a:outerShdw blurRad="38100" dist="38100" dir="2700000" algn="tl">
                    <a:srgbClr val="000000">
                      <a:alpha val="43137"/>
                    </a:srgbClr>
                  </a:outerShdw>
                </a:effectLst>
              </a:rPr>
              <a:t>United Arab Emirate – 4.2</a:t>
            </a:r>
          </a:p>
          <a:p>
            <a:pPr marL="0" marR="0" lvl="0" indent="0" algn="ctr" rtl="0">
              <a:spcBef>
                <a:spcPts val="0"/>
              </a:spcBef>
              <a:spcAft>
                <a:spcPts val="0"/>
              </a:spcAft>
              <a:buNone/>
            </a:pPr>
            <a:endParaRPr sz="1800" b="0" i="0" u="none" strike="noStrike" cap="none" dirty="0">
              <a:solidFill>
                <a:srgbClr val="3A3A3A"/>
              </a:solidFill>
              <a:latin typeface="Century Gothic"/>
              <a:ea typeface="Century Gothic"/>
              <a:cs typeface="Century Gothic"/>
              <a:sym typeface="Century Gothic"/>
            </a:endParaRPr>
          </a:p>
        </p:txBody>
      </p:sp>
      <p:graphicFrame>
        <p:nvGraphicFramePr>
          <p:cNvPr id="3" name="Chart 2">
            <a:extLst>
              <a:ext uri="{FF2B5EF4-FFF2-40B4-BE49-F238E27FC236}">
                <a16:creationId xmlns:a16="http://schemas.microsoft.com/office/drawing/2014/main" id="{FBA4DDC9-CC72-4976-B812-773786A26E86}"/>
              </a:ext>
            </a:extLst>
          </p:cNvPr>
          <p:cNvGraphicFramePr>
            <a:graphicFrameLocks/>
          </p:cNvGraphicFramePr>
          <p:nvPr>
            <p:extLst>
              <p:ext uri="{D42A27DB-BD31-4B8C-83A1-F6EECF244321}">
                <p14:modId xmlns:p14="http://schemas.microsoft.com/office/powerpoint/2010/main" val="2742843070"/>
              </p:ext>
            </p:extLst>
          </p:nvPr>
        </p:nvGraphicFramePr>
        <p:xfrm>
          <a:off x="237026" y="1553774"/>
          <a:ext cx="5354901" cy="375045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557619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1">
          <a:extLst>
            <a:ext uri="{FF2B5EF4-FFF2-40B4-BE49-F238E27FC236}">
              <a16:creationId xmlns:a16="http://schemas.microsoft.com/office/drawing/2014/main" id="{E587D382-BAEB-A74E-E84B-ED205888EF0B}"/>
            </a:ext>
          </a:extLst>
        </p:cNvPr>
        <p:cNvGrpSpPr/>
        <p:nvPr/>
      </p:nvGrpSpPr>
      <p:grpSpPr>
        <a:xfrm>
          <a:off x="0" y="0"/>
          <a:ext cx="0" cy="0"/>
          <a:chOff x="0" y="0"/>
          <a:chExt cx="0" cy="0"/>
        </a:xfrm>
      </p:grpSpPr>
      <p:sp>
        <p:nvSpPr>
          <p:cNvPr id="172" name="Google Shape;172;p4">
            <a:extLst>
              <a:ext uri="{FF2B5EF4-FFF2-40B4-BE49-F238E27FC236}">
                <a16:creationId xmlns:a16="http://schemas.microsoft.com/office/drawing/2014/main" id="{3D85D894-9AC4-C39B-67EE-6FFF4797047A}"/>
              </a:ext>
            </a:extLst>
          </p:cNvPr>
          <p:cNvSpPr/>
          <p:nvPr/>
        </p:nvSpPr>
        <p:spPr>
          <a:xfrm>
            <a:off x="6023728" y="433634"/>
            <a:ext cx="5719094" cy="58227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1" i="0" u="none" strike="noStrike" cap="none" dirty="0">
                <a:solidFill>
                  <a:srgbClr val="3A3A3A"/>
                </a:solidFill>
                <a:latin typeface="Century"/>
                <a:ea typeface="Century"/>
                <a:cs typeface="Century"/>
                <a:sym typeface="Century"/>
              </a:rPr>
              <a:t>Market Research</a:t>
            </a:r>
            <a:endParaRPr dirty="0"/>
          </a:p>
          <a:p>
            <a:pPr marL="0" marR="0" lvl="0" indent="0" algn="ctr" rtl="0">
              <a:lnSpc>
                <a:spcPct val="150000"/>
              </a:lnSpc>
              <a:spcBef>
                <a:spcPts val="0"/>
              </a:spcBef>
              <a:spcAft>
                <a:spcPts val="0"/>
              </a:spcAft>
              <a:buNone/>
            </a:pPr>
            <a:endParaRPr sz="1700" dirty="0">
              <a:solidFill>
                <a:schemeClr val="tx1"/>
              </a:solidFill>
              <a:effectLst>
                <a:outerShdw blurRad="38100" dist="38100" dir="2700000" algn="tl">
                  <a:srgbClr val="000000">
                    <a:alpha val="43137"/>
                  </a:srgbClr>
                </a:outerShdw>
              </a:effectLst>
              <a:sym typeface="Century Gothic"/>
            </a:endParaRP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New Zealand, Singapore, and the UAE have a significant portion of restaurants in price range 1, which helps in managing expenditure effectively.</a:t>
            </a: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Consider focusing on these markets to maintain cost control while expanding.</a:t>
            </a:r>
          </a:p>
          <a:p>
            <a:pPr marL="0" marR="0" lvl="0" indent="0" algn="ctr" rtl="0">
              <a:spcBef>
                <a:spcPts val="0"/>
              </a:spcBef>
              <a:spcAft>
                <a:spcPts val="0"/>
              </a:spcAft>
              <a:buNone/>
            </a:pPr>
            <a:endParaRPr sz="1800" b="0" i="0" u="none" strike="noStrike" cap="none" dirty="0">
              <a:solidFill>
                <a:srgbClr val="3A3A3A"/>
              </a:solidFill>
              <a:latin typeface="Century Gothic"/>
              <a:ea typeface="Century Gothic"/>
              <a:cs typeface="Century Gothic"/>
              <a:sym typeface="Century Gothic"/>
            </a:endParaRPr>
          </a:p>
        </p:txBody>
      </p:sp>
      <p:graphicFrame>
        <p:nvGraphicFramePr>
          <p:cNvPr id="2" name="Chart 1">
            <a:extLst>
              <a:ext uri="{FF2B5EF4-FFF2-40B4-BE49-F238E27FC236}">
                <a16:creationId xmlns:a16="http://schemas.microsoft.com/office/drawing/2014/main" id="{4B63DEF1-A6A1-40B2-9773-5D347031BB98}"/>
              </a:ext>
            </a:extLst>
          </p:cNvPr>
          <p:cNvGraphicFramePr>
            <a:graphicFrameLocks/>
          </p:cNvGraphicFramePr>
          <p:nvPr>
            <p:extLst>
              <p:ext uri="{D42A27DB-BD31-4B8C-83A1-F6EECF244321}">
                <p14:modId xmlns:p14="http://schemas.microsoft.com/office/powerpoint/2010/main" val="2003749211"/>
              </p:ext>
            </p:extLst>
          </p:nvPr>
        </p:nvGraphicFramePr>
        <p:xfrm>
          <a:off x="539421" y="1745473"/>
          <a:ext cx="4921578" cy="381712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9054721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1">
          <a:extLst>
            <a:ext uri="{FF2B5EF4-FFF2-40B4-BE49-F238E27FC236}">
              <a16:creationId xmlns:a16="http://schemas.microsoft.com/office/drawing/2014/main" id="{D5764206-D956-DD55-6368-54D7515B9FAF}"/>
            </a:ext>
          </a:extLst>
        </p:cNvPr>
        <p:cNvGrpSpPr/>
        <p:nvPr/>
      </p:nvGrpSpPr>
      <p:grpSpPr>
        <a:xfrm>
          <a:off x="0" y="0"/>
          <a:ext cx="0" cy="0"/>
          <a:chOff x="0" y="0"/>
          <a:chExt cx="0" cy="0"/>
        </a:xfrm>
      </p:grpSpPr>
      <p:sp>
        <p:nvSpPr>
          <p:cNvPr id="172" name="Google Shape;172;p4">
            <a:extLst>
              <a:ext uri="{FF2B5EF4-FFF2-40B4-BE49-F238E27FC236}">
                <a16:creationId xmlns:a16="http://schemas.microsoft.com/office/drawing/2014/main" id="{DD20985B-0788-011F-1938-E476FD1A8E7A}"/>
              </a:ext>
            </a:extLst>
          </p:cNvPr>
          <p:cNvSpPr/>
          <p:nvPr/>
        </p:nvSpPr>
        <p:spPr>
          <a:xfrm>
            <a:off x="6023728" y="433634"/>
            <a:ext cx="5719094" cy="58227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1" i="0" u="none" strike="noStrike" cap="none" dirty="0">
                <a:solidFill>
                  <a:srgbClr val="3A3A3A"/>
                </a:solidFill>
                <a:latin typeface="Century"/>
                <a:ea typeface="Century"/>
                <a:cs typeface="Century"/>
                <a:sym typeface="Century"/>
              </a:rPr>
              <a:t>Market Research</a:t>
            </a:r>
            <a:endParaRPr dirty="0"/>
          </a:p>
          <a:p>
            <a:pPr marL="0" marR="0" lvl="0" indent="0" algn="ctr" rtl="0">
              <a:lnSpc>
                <a:spcPct val="150000"/>
              </a:lnSpc>
              <a:spcBef>
                <a:spcPts val="0"/>
              </a:spcBef>
              <a:spcAft>
                <a:spcPts val="0"/>
              </a:spcAft>
              <a:buNone/>
            </a:pPr>
            <a:endParaRPr sz="1700" dirty="0">
              <a:solidFill>
                <a:schemeClr val="tx1"/>
              </a:solidFill>
              <a:effectLst>
                <a:outerShdw blurRad="38100" dist="38100" dir="2700000" algn="tl">
                  <a:srgbClr val="000000">
                    <a:alpha val="43137"/>
                  </a:srgbClr>
                </a:outerShdw>
              </a:effectLst>
              <a:sym typeface="Century Gothic"/>
            </a:endParaRP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Among the records, 1,158 entries (12%) offer a table booking option, with limited adoption across countries.</a:t>
            </a: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Similar to online delivery, providing table booking services is associated with higher ratings, reflecting positive customer feedback.</a:t>
            </a: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Countries like Qatar, the United Arab Emirates, and South Africa have notable support for table booking, contributing to their strong ratings.</a:t>
            </a:r>
            <a:endParaRPr lang="en-IN" sz="1700" dirty="0">
              <a:solidFill>
                <a:schemeClr val="tx1"/>
              </a:solidFill>
              <a:effectLst>
                <a:outerShdw blurRad="38100" dist="38100" dir="2700000" algn="tl">
                  <a:srgbClr val="000000">
                    <a:alpha val="43137"/>
                  </a:srgbClr>
                </a:outerShdw>
              </a:effectLst>
            </a:endParaRPr>
          </a:p>
          <a:p>
            <a:pPr marL="0" marR="0" lvl="0" indent="0" algn="ctr" rtl="0">
              <a:spcBef>
                <a:spcPts val="0"/>
              </a:spcBef>
              <a:spcAft>
                <a:spcPts val="0"/>
              </a:spcAft>
              <a:buNone/>
            </a:pPr>
            <a:endParaRPr sz="1800" b="0" i="0" u="none" strike="noStrike" cap="none" dirty="0">
              <a:solidFill>
                <a:srgbClr val="3A3A3A"/>
              </a:solidFill>
              <a:latin typeface="Century Gothic"/>
              <a:ea typeface="Century Gothic"/>
              <a:cs typeface="Century Gothic"/>
              <a:sym typeface="Century Gothic"/>
            </a:endParaRPr>
          </a:p>
        </p:txBody>
      </p:sp>
      <p:graphicFrame>
        <p:nvGraphicFramePr>
          <p:cNvPr id="4" name="Chart 3">
            <a:extLst>
              <a:ext uri="{FF2B5EF4-FFF2-40B4-BE49-F238E27FC236}">
                <a16:creationId xmlns:a16="http://schemas.microsoft.com/office/drawing/2014/main" id="{67D19D23-B230-4C49-B5BE-CE54E3869A23}"/>
              </a:ext>
            </a:extLst>
          </p:cNvPr>
          <p:cNvGraphicFramePr>
            <a:graphicFrameLocks/>
          </p:cNvGraphicFramePr>
          <p:nvPr>
            <p:extLst>
              <p:ext uri="{D42A27DB-BD31-4B8C-83A1-F6EECF244321}">
                <p14:modId xmlns:p14="http://schemas.microsoft.com/office/powerpoint/2010/main" val="2487325480"/>
              </p:ext>
            </p:extLst>
          </p:nvPr>
        </p:nvGraphicFramePr>
        <p:xfrm>
          <a:off x="1258458" y="2002866"/>
          <a:ext cx="3491341" cy="330573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3586433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1">
          <a:extLst>
            <a:ext uri="{FF2B5EF4-FFF2-40B4-BE49-F238E27FC236}">
              <a16:creationId xmlns:a16="http://schemas.microsoft.com/office/drawing/2014/main" id="{EDE889A7-2607-07DC-81ED-3F2B9B5BA12C}"/>
            </a:ext>
          </a:extLst>
        </p:cNvPr>
        <p:cNvGrpSpPr/>
        <p:nvPr/>
      </p:nvGrpSpPr>
      <p:grpSpPr>
        <a:xfrm>
          <a:off x="0" y="0"/>
          <a:ext cx="0" cy="0"/>
          <a:chOff x="0" y="0"/>
          <a:chExt cx="0" cy="0"/>
        </a:xfrm>
      </p:grpSpPr>
      <p:sp>
        <p:nvSpPr>
          <p:cNvPr id="172" name="Google Shape;172;p4">
            <a:extLst>
              <a:ext uri="{FF2B5EF4-FFF2-40B4-BE49-F238E27FC236}">
                <a16:creationId xmlns:a16="http://schemas.microsoft.com/office/drawing/2014/main" id="{CF4D7264-790D-AFDE-BA94-89592867CEFA}"/>
              </a:ext>
            </a:extLst>
          </p:cNvPr>
          <p:cNvSpPr/>
          <p:nvPr/>
        </p:nvSpPr>
        <p:spPr>
          <a:xfrm>
            <a:off x="6023728" y="433634"/>
            <a:ext cx="5719094" cy="58227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1" i="0" u="none" strike="noStrike" cap="none" dirty="0">
                <a:solidFill>
                  <a:srgbClr val="3A3A3A"/>
                </a:solidFill>
                <a:latin typeface="Century"/>
                <a:ea typeface="Century"/>
                <a:cs typeface="Century"/>
                <a:sym typeface="Century"/>
              </a:rPr>
              <a:t>Market Research</a:t>
            </a:r>
            <a:endParaRPr dirty="0"/>
          </a:p>
          <a:p>
            <a:pPr marL="0" marR="0" lvl="0" indent="0" algn="ctr" rtl="0">
              <a:lnSpc>
                <a:spcPct val="150000"/>
              </a:lnSpc>
              <a:spcBef>
                <a:spcPts val="0"/>
              </a:spcBef>
              <a:spcAft>
                <a:spcPts val="0"/>
              </a:spcAft>
              <a:buNone/>
            </a:pPr>
            <a:endParaRPr sz="1700" dirty="0">
              <a:solidFill>
                <a:schemeClr val="tx1"/>
              </a:solidFill>
              <a:effectLst>
                <a:outerShdw blurRad="38100" dist="38100" dir="2700000" algn="tl">
                  <a:srgbClr val="000000">
                    <a:alpha val="43137"/>
                  </a:srgbClr>
                </a:outerShdw>
              </a:effectLst>
              <a:sym typeface="Century Gothic"/>
            </a:endParaRP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Out of the total records, 2,451 entries (around 26%) offer an online booking option, with limited support across countries.</a:t>
            </a: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Implementing or enhancing online delivery services tends to result in higher ratings, indicating positive customer response to this feature.</a:t>
            </a:r>
          </a:p>
          <a:p>
            <a:pPr marL="285750" indent="-285750">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Notably, in the United Arab Emirates, 47% of the entries (28 records) support online delivery, which correlates with good ratings.</a:t>
            </a:r>
            <a:endParaRPr lang="en-IN" sz="1700" dirty="0">
              <a:solidFill>
                <a:schemeClr val="tx1"/>
              </a:solidFill>
              <a:effectLst>
                <a:outerShdw blurRad="38100" dist="38100" dir="2700000" algn="tl">
                  <a:srgbClr val="000000">
                    <a:alpha val="43137"/>
                  </a:srgbClr>
                </a:outerShdw>
              </a:effectLst>
            </a:endParaRPr>
          </a:p>
          <a:p>
            <a:pPr marL="0" marR="0" lvl="0" indent="0" algn="ctr" rtl="0">
              <a:spcBef>
                <a:spcPts val="0"/>
              </a:spcBef>
              <a:spcAft>
                <a:spcPts val="0"/>
              </a:spcAft>
              <a:buNone/>
            </a:pPr>
            <a:endParaRPr sz="1800" b="0" i="0" u="none" strike="noStrike" cap="none" dirty="0">
              <a:solidFill>
                <a:srgbClr val="3A3A3A"/>
              </a:solidFill>
              <a:latin typeface="Century Gothic"/>
              <a:ea typeface="Century Gothic"/>
              <a:cs typeface="Century Gothic"/>
              <a:sym typeface="Century Gothic"/>
            </a:endParaRPr>
          </a:p>
        </p:txBody>
      </p:sp>
      <p:graphicFrame>
        <p:nvGraphicFramePr>
          <p:cNvPr id="3" name="Chart 2">
            <a:extLst>
              <a:ext uri="{FF2B5EF4-FFF2-40B4-BE49-F238E27FC236}">
                <a16:creationId xmlns:a16="http://schemas.microsoft.com/office/drawing/2014/main" id="{E13E8420-953F-0009-1C9B-2950F75EC721}"/>
              </a:ext>
            </a:extLst>
          </p:cNvPr>
          <p:cNvGraphicFramePr>
            <a:graphicFrameLocks/>
          </p:cNvGraphicFramePr>
          <p:nvPr/>
        </p:nvGraphicFramePr>
        <p:xfrm>
          <a:off x="1275523" y="1861169"/>
          <a:ext cx="3482744" cy="364216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5172118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7"/>
        <p:cNvGrpSpPr/>
        <p:nvPr/>
      </p:nvGrpSpPr>
      <p:grpSpPr>
        <a:xfrm>
          <a:off x="0" y="0"/>
          <a:ext cx="0" cy="0"/>
          <a:chOff x="0" y="0"/>
          <a:chExt cx="0" cy="0"/>
        </a:xfrm>
      </p:grpSpPr>
      <p:sp>
        <p:nvSpPr>
          <p:cNvPr id="178" name="Google Shape;178;p5"/>
          <p:cNvSpPr txBox="1"/>
          <p:nvPr/>
        </p:nvSpPr>
        <p:spPr>
          <a:xfrm>
            <a:off x="2175934" y="179015"/>
            <a:ext cx="7382933" cy="70784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2000" b="1" dirty="0">
                <a:solidFill>
                  <a:srgbClr val="3A3A3A"/>
                </a:solidFill>
                <a:latin typeface="Century"/>
                <a:sym typeface="Century"/>
              </a:rPr>
              <a:t>TOP COUNTRIES FOR NEW RESTAURANT OPENING</a:t>
            </a:r>
            <a:endParaRPr b="1" dirty="0"/>
          </a:p>
          <a:p>
            <a:pPr marL="0" marR="0" lvl="0" indent="0" algn="l" rtl="0">
              <a:spcBef>
                <a:spcPts val="0"/>
              </a:spcBef>
              <a:spcAft>
                <a:spcPts val="0"/>
              </a:spcAft>
              <a:buNone/>
            </a:pPr>
            <a:endParaRPr sz="2000" dirty="0">
              <a:solidFill>
                <a:srgbClr val="3A3A3A"/>
              </a:solidFill>
              <a:latin typeface="Century Gothic"/>
              <a:ea typeface="Century Gothic"/>
              <a:cs typeface="Century Gothic"/>
              <a:sym typeface="Century Gothic"/>
            </a:endParaRPr>
          </a:p>
        </p:txBody>
      </p:sp>
      <p:sp>
        <p:nvSpPr>
          <p:cNvPr id="2" name="Google Shape;172;p4">
            <a:extLst>
              <a:ext uri="{FF2B5EF4-FFF2-40B4-BE49-F238E27FC236}">
                <a16:creationId xmlns:a16="http://schemas.microsoft.com/office/drawing/2014/main" id="{AD79588E-AD80-84BE-34EF-6A56D91185B3}"/>
              </a:ext>
            </a:extLst>
          </p:cNvPr>
          <p:cNvSpPr/>
          <p:nvPr/>
        </p:nvSpPr>
        <p:spPr>
          <a:xfrm>
            <a:off x="97061" y="1217759"/>
            <a:ext cx="4881338" cy="5298178"/>
          </a:xfrm>
          <a:prstGeom prst="rect">
            <a:avLst/>
          </a:prstGeom>
          <a:noFill/>
          <a:ln>
            <a:noFill/>
          </a:ln>
        </p:spPr>
        <p:txBody>
          <a:bodyPr spcFirstLastPara="1" wrap="square" lIns="91425" tIns="45700" rIns="91425" bIns="45700" anchor="ctr" anchorCtr="0">
            <a:noAutofit/>
          </a:bodyPr>
          <a:lstStyle/>
          <a:p>
            <a:pPr algn="just">
              <a:lnSpc>
                <a:spcPct val="150000"/>
              </a:lnSpc>
            </a:pPr>
            <a:r>
              <a:rPr lang="en-US" sz="1700" dirty="0">
                <a:solidFill>
                  <a:schemeClr val="tx1"/>
                </a:solidFill>
                <a:effectLst>
                  <a:outerShdw blurRad="38100" dist="38100" dir="2700000" algn="tl">
                    <a:srgbClr val="000000">
                      <a:alpha val="43137"/>
                    </a:srgbClr>
                  </a:outerShdw>
                </a:effectLst>
              </a:rPr>
              <a:t>Most suitable countries (cities) for opening new restaurants based on criteria where total number of restaurants are less than 100, average ratings are higher than or equals to 3.9, with less than 60 USD average expenditure for two person to have a meal and number of voters higher than 150, are :</a:t>
            </a:r>
          </a:p>
          <a:p>
            <a:pPr>
              <a:lnSpc>
                <a:spcPct val="150000"/>
              </a:lnSpc>
            </a:pPr>
            <a:endParaRPr lang="en-US" sz="1700" dirty="0">
              <a:solidFill>
                <a:schemeClr val="tx1"/>
              </a:solidFill>
              <a:effectLst>
                <a:outerShdw blurRad="38100" dist="38100" dir="2700000" algn="tl">
                  <a:srgbClr val="000000">
                    <a:alpha val="43137"/>
                  </a:srgbClr>
                </a:outerShdw>
              </a:effectLst>
            </a:endParaRPr>
          </a:p>
          <a:p>
            <a:pPr lvl="1">
              <a:lnSpc>
                <a:spcPct val="150000"/>
              </a:lnSpc>
              <a:buFont typeface="Wingdings" panose="05000000000000000000" pitchFamily="2" charset="2"/>
              <a:buChar char="§"/>
            </a:pPr>
            <a:r>
              <a:rPr lang="en-US" sz="1700" dirty="0">
                <a:solidFill>
                  <a:schemeClr val="tx1"/>
                </a:solidFill>
                <a:effectLst>
                  <a:outerShdw blurRad="38100" dist="38100" dir="2700000" algn="tl">
                    <a:srgbClr val="000000">
                      <a:alpha val="43137"/>
                    </a:srgbClr>
                  </a:outerShdw>
                </a:effectLst>
              </a:rPr>
              <a:t>South Africa: Cape Town, Johannesburg, Pretoria, Randburg, Sandton</a:t>
            </a:r>
          </a:p>
          <a:p>
            <a:pPr lvl="1">
              <a:lnSpc>
                <a:spcPct val="150000"/>
              </a:lnSpc>
              <a:buFont typeface="Wingdings" panose="05000000000000000000" pitchFamily="2" charset="2"/>
              <a:buChar char="§"/>
            </a:pPr>
            <a:r>
              <a:rPr lang="en-US" sz="1700" dirty="0">
                <a:solidFill>
                  <a:schemeClr val="tx1"/>
                </a:solidFill>
                <a:effectLst>
                  <a:outerShdw blurRad="38100" dist="38100" dir="2700000" algn="tl">
                    <a:srgbClr val="000000">
                      <a:alpha val="43137"/>
                    </a:srgbClr>
                  </a:outerShdw>
                </a:effectLst>
              </a:rPr>
              <a:t>Sri Lanka: Colombo</a:t>
            </a:r>
          </a:p>
          <a:p>
            <a:pPr lvl="1">
              <a:lnSpc>
                <a:spcPct val="150000"/>
              </a:lnSpc>
              <a:buFont typeface="Wingdings" panose="05000000000000000000" pitchFamily="2" charset="2"/>
              <a:buChar char="§"/>
            </a:pPr>
            <a:r>
              <a:rPr lang="en-US" sz="1700" dirty="0">
                <a:solidFill>
                  <a:schemeClr val="tx1"/>
                </a:solidFill>
                <a:effectLst>
                  <a:outerShdw blurRad="38100" dist="38100" dir="2700000" algn="tl">
                    <a:srgbClr val="000000">
                      <a:alpha val="43137"/>
                    </a:srgbClr>
                  </a:outerShdw>
                </a:effectLst>
              </a:rPr>
              <a:t>Turkey: Ankara, Istanbul</a:t>
            </a:r>
          </a:p>
          <a:p>
            <a:pPr lvl="1">
              <a:lnSpc>
                <a:spcPct val="150000"/>
              </a:lnSpc>
              <a:buFont typeface="Wingdings" panose="05000000000000000000" pitchFamily="2" charset="2"/>
              <a:buChar char="§"/>
            </a:pPr>
            <a:r>
              <a:rPr lang="en-US" sz="1700" dirty="0">
                <a:solidFill>
                  <a:schemeClr val="tx1"/>
                </a:solidFill>
                <a:effectLst>
                  <a:outerShdw blurRad="38100" dist="38100" dir="2700000" algn="tl">
                    <a:srgbClr val="000000">
                      <a:alpha val="43137"/>
                    </a:srgbClr>
                  </a:outerShdw>
                </a:effectLst>
              </a:rPr>
              <a:t>News Zealand: Auckland, Wellington City</a:t>
            </a:r>
          </a:p>
          <a:p>
            <a:pPr lvl="1">
              <a:lnSpc>
                <a:spcPct val="150000"/>
              </a:lnSpc>
              <a:buFont typeface="Wingdings" panose="05000000000000000000" pitchFamily="2" charset="2"/>
              <a:buChar char="§"/>
            </a:pPr>
            <a:r>
              <a:rPr lang="en-US" sz="1700" dirty="0">
                <a:solidFill>
                  <a:schemeClr val="tx1"/>
                </a:solidFill>
                <a:effectLst>
                  <a:outerShdw blurRad="38100" dist="38100" dir="2700000" algn="tl">
                    <a:srgbClr val="000000">
                      <a:alpha val="43137"/>
                    </a:srgbClr>
                  </a:outerShdw>
                </a:effectLst>
              </a:rPr>
              <a:t>Qatar: Doha</a:t>
            </a:r>
          </a:p>
          <a:p>
            <a:pPr lvl="1">
              <a:lnSpc>
                <a:spcPct val="150000"/>
              </a:lnSpc>
              <a:buFont typeface="Wingdings" panose="05000000000000000000" pitchFamily="2" charset="2"/>
              <a:buChar char="§"/>
            </a:pPr>
            <a:r>
              <a:rPr lang="en-US" sz="1700" dirty="0">
                <a:solidFill>
                  <a:schemeClr val="tx1"/>
                </a:solidFill>
                <a:effectLst>
                  <a:outerShdw blurRad="38100" dist="38100" dir="2700000" algn="tl">
                    <a:srgbClr val="000000">
                      <a:alpha val="43137"/>
                    </a:srgbClr>
                  </a:outerShdw>
                </a:effectLst>
              </a:rPr>
              <a:t>UAE: Abu Dhabi, Sharjah</a:t>
            </a:r>
          </a:p>
          <a:p>
            <a:pPr marL="0" marR="0" lvl="0" indent="0" algn="ctr" rtl="0">
              <a:spcBef>
                <a:spcPts val="0"/>
              </a:spcBef>
              <a:spcAft>
                <a:spcPts val="0"/>
              </a:spcAft>
              <a:buNone/>
            </a:pPr>
            <a:endParaRPr sz="1800" b="0" i="0" u="none" strike="noStrike" cap="none" dirty="0">
              <a:solidFill>
                <a:srgbClr val="3A3A3A"/>
              </a:solidFill>
              <a:latin typeface="Century Gothic"/>
              <a:ea typeface="Century Gothic"/>
              <a:cs typeface="Century Gothic"/>
              <a:sym typeface="Century Gothic"/>
            </a:endParaRPr>
          </a:p>
        </p:txBody>
      </p:sp>
      <p:graphicFrame>
        <p:nvGraphicFramePr>
          <p:cNvPr id="3" name="Chart 2">
            <a:extLst>
              <a:ext uri="{FF2B5EF4-FFF2-40B4-BE49-F238E27FC236}">
                <a16:creationId xmlns:a16="http://schemas.microsoft.com/office/drawing/2014/main" id="{80DCC5BF-DF64-AA7B-F419-C8AE141CA324}"/>
              </a:ext>
            </a:extLst>
          </p:cNvPr>
          <p:cNvGraphicFramePr>
            <a:graphicFrameLocks/>
          </p:cNvGraphicFramePr>
          <p:nvPr>
            <p:extLst>
              <p:ext uri="{D42A27DB-BD31-4B8C-83A1-F6EECF244321}">
                <p14:modId xmlns:p14="http://schemas.microsoft.com/office/powerpoint/2010/main" val="1460794537"/>
              </p:ext>
            </p:extLst>
          </p:nvPr>
        </p:nvGraphicFramePr>
        <p:xfrm>
          <a:off x="4453465" y="3976565"/>
          <a:ext cx="4009274" cy="280582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Chart 3">
            <a:extLst>
              <a:ext uri="{FF2B5EF4-FFF2-40B4-BE49-F238E27FC236}">
                <a16:creationId xmlns:a16="http://schemas.microsoft.com/office/drawing/2014/main" id="{C63FD561-4E4F-51DA-B400-71EE4F060F55}"/>
              </a:ext>
            </a:extLst>
          </p:cNvPr>
          <p:cNvGraphicFramePr>
            <a:graphicFrameLocks/>
          </p:cNvGraphicFramePr>
          <p:nvPr>
            <p:extLst>
              <p:ext uri="{D42A27DB-BD31-4B8C-83A1-F6EECF244321}">
                <p14:modId xmlns:p14="http://schemas.microsoft.com/office/powerpoint/2010/main" val="2940082832"/>
              </p:ext>
            </p:extLst>
          </p:nvPr>
        </p:nvGraphicFramePr>
        <p:xfrm>
          <a:off x="8609712" y="4017308"/>
          <a:ext cx="3485227" cy="272844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hart 4">
            <a:extLst>
              <a:ext uri="{FF2B5EF4-FFF2-40B4-BE49-F238E27FC236}">
                <a16:creationId xmlns:a16="http://schemas.microsoft.com/office/drawing/2014/main" id="{7AA987CE-8BB4-BA05-22C5-A82FD0F3BE2A}"/>
              </a:ext>
            </a:extLst>
          </p:cNvPr>
          <p:cNvGraphicFramePr>
            <a:graphicFrameLocks/>
          </p:cNvGraphicFramePr>
          <p:nvPr>
            <p:extLst>
              <p:ext uri="{D42A27DB-BD31-4B8C-83A1-F6EECF244321}">
                <p14:modId xmlns:p14="http://schemas.microsoft.com/office/powerpoint/2010/main" val="3893919534"/>
              </p:ext>
            </p:extLst>
          </p:nvPr>
        </p:nvGraphicFramePr>
        <p:xfrm>
          <a:off x="8729132" y="886861"/>
          <a:ext cx="3365807" cy="295704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Chart 5">
            <a:extLst>
              <a:ext uri="{FF2B5EF4-FFF2-40B4-BE49-F238E27FC236}">
                <a16:creationId xmlns:a16="http://schemas.microsoft.com/office/drawing/2014/main" id="{E09A31C5-4E41-D316-59B0-DB7C2A8C4F85}"/>
              </a:ext>
            </a:extLst>
          </p:cNvPr>
          <p:cNvGraphicFramePr>
            <a:graphicFrameLocks/>
          </p:cNvGraphicFramePr>
          <p:nvPr>
            <p:extLst>
              <p:ext uri="{D42A27DB-BD31-4B8C-83A1-F6EECF244321}">
                <p14:modId xmlns:p14="http://schemas.microsoft.com/office/powerpoint/2010/main" val="1201165851"/>
              </p:ext>
            </p:extLst>
          </p:nvPr>
        </p:nvGraphicFramePr>
        <p:xfrm>
          <a:off x="4962786" y="875696"/>
          <a:ext cx="3646925" cy="3003711"/>
        </p:xfrm>
        <a:graphic>
          <a:graphicData uri="http://schemas.openxmlformats.org/drawingml/2006/chart">
            <c:chart xmlns:c="http://schemas.openxmlformats.org/drawingml/2006/chart" xmlns:r="http://schemas.openxmlformats.org/officeDocument/2006/relationships" r:id="rId7"/>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215"/>
        <p:cNvGrpSpPr/>
        <p:nvPr/>
      </p:nvGrpSpPr>
      <p:grpSpPr>
        <a:xfrm>
          <a:off x="0" y="0"/>
          <a:ext cx="0" cy="0"/>
          <a:chOff x="0" y="0"/>
          <a:chExt cx="0" cy="0"/>
        </a:xfrm>
      </p:grpSpPr>
      <p:sp>
        <p:nvSpPr>
          <p:cNvPr id="216" name="Google Shape;216;p6"/>
          <p:cNvSpPr txBox="1"/>
          <p:nvPr/>
        </p:nvSpPr>
        <p:spPr>
          <a:xfrm>
            <a:off x="4328126" y="430815"/>
            <a:ext cx="3926873"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dirty="0">
                <a:solidFill>
                  <a:srgbClr val="3A3A3A"/>
                </a:solidFill>
                <a:latin typeface="Century"/>
                <a:ea typeface="Century"/>
                <a:cs typeface="Century"/>
                <a:sym typeface="Century"/>
              </a:rPr>
              <a:t>DASHBOARD</a:t>
            </a:r>
            <a:endParaRPr lang="en-US" sz="3200" dirty="0"/>
          </a:p>
        </p:txBody>
      </p:sp>
      <p:pic>
        <p:nvPicPr>
          <p:cNvPr id="3" name="Picture 2">
            <a:extLst>
              <a:ext uri="{FF2B5EF4-FFF2-40B4-BE49-F238E27FC236}">
                <a16:creationId xmlns:a16="http://schemas.microsoft.com/office/drawing/2014/main" id="{E03F6FEA-19F8-9F26-B93D-D7C68BD29DFC}"/>
              </a:ext>
            </a:extLst>
          </p:cNvPr>
          <p:cNvPicPr>
            <a:picLocks noChangeAspect="1"/>
          </p:cNvPicPr>
          <p:nvPr/>
        </p:nvPicPr>
        <p:blipFill>
          <a:blip r:embed="rId4"/>
          <a:stretch>
            <a:fillRect/>
          </a:stretch>
        </p:blipFill>
        <p:spPr>
          <a:xfrm>
            <a:off x="0" y="1359003"/>
            <a:ext cx="12192000" cy="469879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59"/>
        <p:cNvGrpSpPr/>
        <p:nvPr/>
      </p:nvGrpSpPr>
      <p:grpSpPr>
        <a:xfrm>
          <a:off x="0" y="0"/>
          <a:ext cx="0" cy="0"/>
          <a:chOff x="0" y="0"/>
          <a:chExt cx="0" cy="0"/>
        </a:xfrm>
      </p:grpSpPr>
      <p:pic>
        <p:nvPicPr>
          <p:cNvPr id="160" name="Google Shape;160;p2" descr="Table and chairs"/>
          <p:cNvPicPr preferRelativeResize="0"/>
          <p:nvPr/>
        </p:nvPicPr>
        <p:blipFill rotWithShape="1">
          <a:blip r:embed="rId4">
            <a:alphaModFix/>
          </a:blip>
          <a:srcRect/>
          <a:stretch/>
        </p:blipFill>
        <p:spPr>
          <a:xfrm>
            <a:off x="1332441" y="1724025"/>
            <a:ext cx="3409950" cy="3409950"/>
          </a:xfrm>
          <a:prstGeom prst="rect">
            <a:avLst/>
          </a:prstGeom>
          <a:noFill/>
          <a:ln>
            <a:noFill/>
          </a:ln>
        </p:spPr>
      </p:pic>
      <p:sp>
        <p:nvSpPr>
          <p:cNvPr id="161" name="Google Shape;161;p2"/>
          <p:cNvSpPr/>
          <p:nvPr/>
        </p:nvSpPr>
        <p:spPr>
          <a:xfrm>
            <a:off x="6095999" y="1152525"/>
            <a:ext cx="4619625" cy="49911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n-US" sz="2000" b="1" i="0" u="none" strike="noStrike" cap="none" dirty="0">
                <a:solidFill>
                  <a:srgbClr val="163C3F"/>
                </a:solidFill>
                <a:latin typeface="Century"/>
                <a:ea typeface="Century"/>
                <a:cs typeface="Century"/>
                <a:sym typeface="Century"/>
              </a:rPr>
              <a:t>TABLE OF CONTENT</a:t>
            </a:r>
            <a:endParaRPr dirty="0"/>
          </a:p>
          <a:p>
            <a:pPr marL="0" marR="0" lvl="0" indent="0" algn="ctr" rtl="0">
              <a:lnSpc>
                <a:spcPct val="90000"/>
              </a:lnSpc>
              <a:spcBef>
                <a:spcPts val="600"/>
              </a:spcBef>
              <a:spcAft>
                <a:spcPts val="0"/>
              </a:spcAft>
              <a:buNone/>
            </a:pPr>
            <a:endParaRPr sz="1600" b="0" i="0" u="none" strike="noStrike" cap="none" dirty="0">
              <a:solidFill>
                <a:srgbClr val="163C3F"/>
              </a:solidFill>
              <a:latin typeface="Century"/>
              <a:ea typeface="Century"/>
              <a:cs typeface="Century"/>
              <a:sym typeface="Century"/>
            </a:endParaRPr>
          </a:p>
          <a:p>
            <a:pPr marL="57150" marR="0" lvl="0" indent="-57150" algn="l" rtl="0">
              <a:lnSpc>
                <a:spcPct val="150000"/>
              </a:lnSpc>
              <a:spcBef>
                <a:spcPts val="600"/>
              </a:spcBef>
              <a:spcAft>
                <a:spcPts val="0"/>
              </a:spcAft>
              <a:buClr>
                <a:srgbClr val="163C3F"/>
              </a:buClr>
              <a:buSzPts val="1600"/>
              <a:buFont typeface="Noto Sans Symbols"/>
              <a:buChar char="❑"/>
            </a:pPr>
            <a:r>
              <a:rPr lang="en-US" sz="1600" b="0" i="0" u="none" strike="noStrike" cap="none" dirty="0">
                <a:solidFill>
                  <a:srgbClr val="163C3F"/>
                </a:solidFill>
                <a:latin typeface="Century"/>
                <a:ea typeface="Century"/>
                <a:cs typeface="Century"/>
                <a:sym typeface="Century"/>
              </a:rPr>
              <a:t>Introduction to Zomato</a:t>
            </a:r>
            <a:endParaRPr sz="1600" b="0" i="0" u="none" strike="noStrike" cap="none" dirty="0">
              <a:solidFill>
                <a:srgbClr val="163C3F"/>
              </a:solidFill>
              <a:latin typeface="Century"/>
              <a:ea typeface="Century"/>
              <a:cs typeface="Century"/>
              <a:sym typeface="Century"/>
            </a:endParaRPr>
          </a:p>
          <a:p>
            <a:pPr marL="57150" marR="0" lvl="0" indent="-57150" algn="l" rtl="0">
              <a:lnSpc>
                <a:spcPct val="150000"/>
              </a:lnSpc>
              <a:spcBef>
                <a:spcPts val="600"/>
              </a:spcBef>
              <a:spcAft>
                <a:spcPts val="0"/>
              </a:spcAft>
              <a:buClr>
                <a:srgbClr val="163C3F"/>
              </a:buClr>
              <a:buSzPts val="1600"/>
              <a:buFont typeface="Noto Sans Symbols"/>
              <a:buChar char="❑"/>
            </a:pPr>
            <a:r>
              <a:rPr lang="en-US" sz="1600" dirty="0">
                <a:solidFill>
                  <a:srgbClr val="163C3F"/>
                </a:solidFill>
                <a:latin typeface="Century"/>
                <a:sym typeface="Century"/>
              </a:rPr>
              <a:t>Project Aim</a:t>
            </a:r>
            <a:endParaRPr lang="en-US" dirty="0"/>
          </a:p>
          <a:p>
            <a:pPr marL="57150" marR="0" lvl="0" indent="-57150" algn="l" rtl="0">
              <a:lnSpc>
                <a:spcPct val="150000"/>
              </a:lnSpc>
              <a:spcBef>
                <a:spcPts val="600"/>
              </a:spcBef>
              <a:spcAft>
                <a:spcPts val="0"/>
              </a:spcAft>
              <a:buClr>
                <a:srgbClr val="163C3F"/>
              </a:buClr>
              <a:buSzPts val="1600"/>
              <a:buFont typeface="Noto Sans Symbols"/>
              <a:buChar char="❑"/>
            </a:pPr>
            <a:r>
              <a:rPr lang="en-US" sz="1600" dirty="0">
                <a:solidFill>
                  <a:srgbClr val="163C3F"/>
                </a:solidFill>
                <a:latin typeface="Century"/>
                <a:sym typeface="Century"/>
              </a:rPr>
              <a:t>Data Overview</a:t>
            </a:r>
            <a:endParaRPr dirty="0"/>
          </a:p>
          <a:p>
            <a:pPr marL="57150" marR="0" lvl="0" indent="-57150" algn="l" rtl="0">
              <a:lnSpc>
                <a:spcPct val="150000"/>
              </a:lnSpc>
              <a:spcBef>
                <a:spcPts val="600"/>
              </a:spcBef>
              <a:spcAft>
                <a:spcPts val="0"/>
              </a:spcAft>
              <a:buClr>
                <a:srgbClr val="163C3F"/>
              </a:buClr>
              <a:buSzPts val="1600"/>
              <a:buFont typeface="Noto Sans Symbols"/>
              <a:buChar char="❑"/>
            </a:pPr>
            <a:r>
              <a:rPr lang="en-US" sz="1600" dirty="0">
                <a:solidFill>
                  <a:srgbClr val="163C3F"/>
                </a:solidFill>
                <a:latin typeface="Century"/>
                <a:ea typeface="Century"/>
                <a:cs typeface="Century"/>
                <a:sym typeface="Century"/>
              </a:rPr>
              <a:t>Key Statistics </a:t>
            </a:r>
            <a:endParaRPr sz="1600" b="0" i="0" u="none" strike="noStrike" cap="none" dirty="0">
              <a:solidFill>
                <a:srgbClr val="163C3F"/>
              </a:solidFill>
              <a:latin typeface="Century"/>
              <a:ea typeface="Century"/>
              <a:cs typeface="Century"/>
              <a:sym typeface="Century"/>
            </a:endParaRPr>
          </a:p>
          <a:p>
            <a:pPr marL="57150" marR="0" lvl="0" indent="-57150" algn="l" rtl="0">
              <a:lnSpc>
                <a:spcPct val="150000"/>
              </a:lnSpc>
              <a:spcBef>
                <a:spcPts val="600"/>
              </a:spcBef>
              <a:spcAft>
                <a:spcPts val="0"/>
              </a:spcAft>
              <a:buClr>
                <a:srgbClr val="163C3F"/>
              </a:buClr>
              <a:buSzPts val="1600"/>
              <a:buFont typeface="Noto Sans Symbols"/>
              <a:buChar char="❑"/>
            </a:pPr>
            <a:r>
              <a:rPr lang="en-US" sz="1600" dirty="0">
                <a:solidFill>
                  <a:srgbClr val="163C3F"/>
                </a:solidFill>
                <a:latin typeface="Century"/>
                <a:sym typeface="Century"/>
              </a:rPr>
              <a:t>Data Cleaning and Processing </a:t>
            </a:r>
            <a:endParaRPr dirty="0"/>
          </a:p>
          <a:p>
            <a:pPr marL="57150" marR="0" lvl="0" indent="-57150" algn="l" rtl="0">
              <a:lnSpc>
                <a:spcPct val="150000"/>
              </a:lnSpc>
              <a:spcBef>
                <a:spcPts val="600"/>
              </a:spcBef>
              <a:spcAft>
                <a:spcPts val="0"/>
              </a:spcAft>
              <a:buClr>
                <a:srgbClr val="163C3F"/>
              </a:buClr>
              <a:buSzPts val="1600"/>
              <a:buFont typeface="Noto Sans Symbols"/>
              <a:buChar char="❑"/>
            </a:pPr>
            <a:r>
              <a:rPr lang="en-US" sz="1600" b="0" i="0" u="none" strike="noStrike" cap="none" dirty="0">
                <a:solidFill>
                  <a:srgbClr val="163C3F"/>
                </a:solidFill>
                <a:latin typeface="Century"/>
                <a:ea typeface="Century"/>
                <a:cs typeface="Century"/>
                <a:sym typeface="Century"/>
              </a:rPr>
              <a:t>Methodology </a:t>
            </a:r>
            <a:endParaRPr dirty="0"/>
          </a:p>
          <a:p>
            <a:pPr marL="57150" marR="0" lvl="0" indent="-57150" algn="l" rtl="0">
              <a:lnSpc>
                <a:spcPct val="150000"/>
              </a:lnSpc>
              <a:spcBef>
                <a:spcPts val="600"/>
              </a:spcBef>
              <a:spcAft>
                <a:spcPts val="0"/>
              </a:spcAft>
              <a:buClr>
                <a:srgbClr val="163C3F"/>
              </a:buClr>
              <a:buSzPts val="1600"/>
              <a:buFont typeface="Noto Sans Symbols"/>
              <a:buChar char="❑"/>
            </a:pPr>
            <a:r>
              <a:rPr lang="en-US" sz="1600" dirty="0">
                <a:solidFill>
                  <a:srgbClr val="163C3F"/>
                </a:solidFill>
                <a:latin typeface="Century"/>
                <a:sym typeface="Century"/>
              </a:rPr>
              <a:t>Market Research</a:t>
            </a:r>
            <a:endParaRPr dirty="0"/>
          </a:p>
          <a:p>
            <a:pPr marL="57150" marR="0" lvl="0" indent="-57150" algn="l" rtl="0">
              <a:lnSpc>
                <a:spcPct val="150000"/>
              </a:lnSpc>
              <a:spcBef>
                <a:spcPts val="600"/>
              </a:spcBef>
              <a:spcAft>
                <a:spcPts val="0"/>
              </a:spcAft>
              <a:buClr>
                <a:srgbClr val="163C3F"/>
              </a:buClr>
              <a:buSzPts val="1600"/>
              <a:buFont typeface="Noto Sans Symbols"/>
              <a:buChar char="❑"/>
            </a:pPr>
            <a:r>
              <a:rPr lang="en-US" sz="1600" b="0" i="0" u="none" strike="noStrike" cap="none" dirty="0">
                <a:solidFill>
                  <a:srgbClr val="163C3F"/>
                </a:solidFill>
                <a:latin typeface="Century"/>
                <a:ea typeface="Century"/>
                <a:cs typeface="Century"/>
                <a:sym typeface="Century"/>
              </a:rPr>
              <a:t>Dashboard</a:t>
            </a:r>
          </a:p>
          <a:p>
            <a:pPr marL="57150" marR="0" lvl="0" indent="-57150" algn="l" rtl="0">
              <a:lnSpc>
                <a:spcPct val="150000"/>
              </a:lnSpc>
              <a:spcBef>
                <a:spcPts val="600"/>
              </a:spcBef>
              <a:spcAft>
                <a:spcPts val="0"/>
              </a:spcAft>
              <a:buClr>
                <a:srgbClr val="163C3F"/>
              </a:buClr>
              <a:buSzPts val="1600"/>
              <a:buFont typeface="Noto Sans Symbols"/>
              <a:buChar char="❑"/>
            </a:pPr>
            <a:r>
              <a:rPr lang="en-US" sz="1600" dirty="0">
                <a:solidFill>
                  <a:srgbClr val="163C3F"/>
                </a:solidFill>
                <a:latin typeface="Century"/>
                <a:sym typeface="Century"/>
              </a:rPr>
              <a:t>Recommendations </a:t>
            </a:r>
            <a:endParaRPr dirty="0"/>
          </a:p>
          <a:p>
            <a:pPr marL="57150" marR="0" lvl="0" indent="-57150" algn="l" rtl="0">
              <a:lnSpc>
                <a:spcPct val="150000"/>
              </a:lnSpc>
              <a:spcBef>
                <a:spcPts val="600"/>
              </a:spcBef>
              <a:spcAft>
                <a:spcPts val="0"/>
              </a:spcAft>
              <a:buClr>
                <a:srgbClr val="163C3F"/>
              </a:buClr>
              <a:buSzPts val="1600"/>
              <a:buFont typeface="Noto Sans Symbols"/>
              <a:buChar char="❑"/>
            </a:pPr>
            <a:r>
              <a:rPr lang="en-US" sz="1600" b="0" i="0" u="none" strike="noStrike" cap="none" dirty="0">
                <a:solidFill>
                  <a:srgbClr val="163C3F"/>
                </a:solidFill>
                <a:latin typeface="Century"/>
                <a:ea typeface="Century"/>
                <a:cs typeface="Century"/>
                <a:sym typeface="Century"/>
              </a:rPr>
              <a:t>Conclusion </a:t>
            </a:r>
            <a:endParaRPr dirty="0"/>
          </a:p>
          <a:p>
            <a:pPr marL="0" marR="0" lvl="0" indent="0" algn="ctr" rtl="0">
              <a:spcBef>
                <a:spcPts val="600"/>
              </a:spcBef>
              <a:spcAft>
                <a:spcPts val="0"/>
              </a:spcAft>
              <a:buNone/>
            </a:pPr>
            <a:endParaRPr sz="1800" b="0" i="0" u="none" strike="noStrike" cap="none" dirty="0">
              <a:solidFill>
                <a:schemeClr val="lt1"/>
              </a:solidFill>
              <a:latin typeface="Century Gothic"/>
              <a:ea typeface="Century Gothic"/>
              <a:cs typeface="Century Gothic"/>
              <a:sym typeface="Century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1">
          <a:extLst>
            <a:ext uri="{FF2B5EF4-FFF2-40B4-BE49-F238E27FC236}">
              <a16:creationId xmlns:a16="http://schemas.microsoft.com/office/drawing/2014/main" id="{61D1418F-E864-ED8A-1816-D97F6BA02A8C}"/>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BE398EDD-122D-4D5C-4741-4031952B938F}"/>
              </a:ext>
            </a:extLst>
          </p:cNvPr>
          <p:cNvSpPr txBox="1">
            <a:spLocks/>
          </p:cNvSpPr>
          <p:nvPr/>
        </p:nvSpPr>
        <p:spPr>
          <a:xfrm>
            <a:off x="294839" y="987611"/>
            <a:ext cx="11483788" cy="6454589"/>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GB" sz="2000" b="1" dirty="0"/>
          </a:p>
          <a:p>
            <a:r>
              <a:rPr lang="en-GB" sz="1700" dirty="0">
                <a:solidFill>
                  <a:schemeClr val="tx1"/>
                </a:solidFill>
                <a:effectLst>
                  <a:outerShdw blurRad="38100" dist="38100" dir="2700000" algn="tl">
                    <a:srgbClr val="000000">
                      <a:alpha val="43137"/>
                    </a:srgbClr>
                  </a:outerShdw>
                </a:effectLst>
              </a:rPr>
              <a:t>The selected countries and cities are based on the following criteria: each has fewer than </a:t>
            </a:r>
            <a:r>
              <a:rPr lang="en-GB" sz="1700" b="1" dirty="0">
                <a:solidFill>
                  <a:schemeClr val="tx1"/>
                </a:solidFill>
                <a:effectLst>
                  <a:outerShdw blurRad="38100" dist="38100" dir="2700000" algn="tl">
                    <a:srgbClr val="000000">
                      <a:alpha val="43137"/>
                    </a:srgbClr>
                  </a:outerShdw>
                </a:effectLst>
              </a:rPr>
              <a:t>100</a:t>
            </a:r>
            <a:r>
              <a:rPr lang="en-GB" sz="1700" dirty="0">
                <a:solidFill>
                  <a:schemeClr val="tx1"/>
                </a:solidFill>
                <a:effectLst>
                  <a:outerShdw blurRad="38100" dist="38100" dir="2700000" algn="tl">
                    <a:srgbClr val="000000">
                      <a:alpha val="43137"/>
                    </a:srgbClr>
                  </a:outerShdw>
                </a:effectLst>
              </a:rPr>
              <a:t> existing restaurants, average ratings of </a:t>
            </a:r>
            <a:r>
              <a:rPr lang="en-GB" sz="1700" b="1" dirty="0">
                <a:solidFill>
                  <a:schemeClr val="tx1"/>
                </a:solidFill>
                <a:effectLst>
                  <a:outerShdw blurRad="38100" dist="38100" dir="2700000" algn="tl">
                    <a:srgbClr val="000000">
                      <a:alpha val="43137"/>
                    </a:srgbClr>
                  </a:outerShdw>
                </a:effectLst>
              </a:rPr>
              <a:t>3.9</a:t>
            </a:r>
            <a:r>
              <a:rPr lang="en-GB" sz="1700" dirty="0">
                <a:solidFill>
                  <a:schemeClr val="tx1"/>
                </a:solidFill>
                <a:effectLst>
                  <a:outerShdw blurRad="38100" dist="38100" dir="2700000" algn="tl">
                    <a:srgbClr val="000000">
                      <a:alpha val="43137"/>
                    </a:srgbClr>
                  </a:outerShdw>
                </a:effectLst>
              </a:rPr>
              <a:t> or higher, an average expenditure of less than $60 for two people, and a minimum of </a:t>
            </a:r>
            <a:r>
              <a:rPr lang="en-GB" sz="1700" b="1" dirty="0">
                <a:solidFill>
                  <a:schemeClr val="tx1"/>
                </a:solidFill>
                <a:effectLst>
                  <a:outerShdw blurRad="38100" dist="38100" dir="2700000" algn="tl">
                    <a:srgbClr val="000000">
                      <a:alpha val="43137"/>
                    </a:srgbClr>
                  </a:outerShdw>
                </a:effectLst>
              </a:rPr>
              <a:t>150</a:t>
            </a:r>
            <a:r>
              <a:rPr lang="en-GB" sz="1700" dirty="0">
                <a:solidFill>
                  <a:schemeClr val="tx1"/>
                </a:solidFill>
                <a:effectLst>
                  <a:outerShdw blurRad="38100" dist="38100" dir="2700000" algn="tl">
                    <a:srgbClr val="000000">
                      <a:alpha val="43137"/>
                    </a:srgbClr>
                  </a:outerShdw>
                </a:effectLst>
              </a:rPr>
              <a:t> voters. These factors indicate strong market potential and favourable conditions for new restaurant openings.</a:t>
            </a:r>
          </a:p>
          <a:p>
            <a:endParaRPr lang="en-GB" sz="1700" dirty="0">
              <a:solidFill>
                <a:schemeClr val="tx1"/>
              </a:solidFill>
              <a:effectLst>
                <a:outerShdw blurRad="38100" dist="38100" dir="2700000" algn="tl">
                  <a:srgbClr val="000000">
                    <a:alpha val="43137"/>
                  </a:srgbClr>
                </a:outerShdw>
              </a:effectLst>
            </a:endParaRPr>
          </a:p>
          <a:p>
            <a:r>
              <a:rPr lang="en-GB" sz="2000" b="1" u="sng" dirty="0"/>
              <a:t>South Africa</a:t>
            </a:r>
            <a:r>
              <a:rPr lang="en-GB" sz="2000" u="sng" dirty="0"/>
              <a:t>: </a:t>
            </a:r>
            <a:r>
              <a:rPr lang="en-GB" sz="1700" dirty="0">
                <a:solidFill>
                  <a:schemeClr val="tx1"/>
                </a:solidFill>
                <a:effectLst>
                  <a:outerShdw blurRad="38100" dist="38100" dir="2700000" algn="tl">
                    <a:srgbClr val="000000">
                      <a:alpha val="43137"/>
                    </a:srgbClr>
                  </a:outerShdw>
                </a:effectLst>
              </a:rPr>
              <a:t>Cities like Cape Town, Johannesburg, Pretoria, Randburg, and Sandton are ideal for new restaurants, with a strong customer base and high average ratings.</a:t>
            </a:r>
          </a:p>
          <a:p>
            <a:endParaRPr lang="en-GB" sz="2000" dirty="0"/>
          </a:p>
          <a:p>
            <a:r>
              <a:rPr lang="en-GB" sz="2000" b="1" u="sng" dirty="0"/>
              <a:t>Sri Lanka: </a:t>
            </a:r>
            <a:r>
              <a:rPr lang="en-GB" sz="1700" dirty="0">
                <a:solidFill>
                  <a:schemeClr val="tx1"/>
                </a:solidFill>
                <a:effectLst>
                  <a:outerShdw blurRad="38100" dist="38100" dir="2700000" algn="tl">
                    <a:srgbClr val="000000">
                      <a:alpha val="43137"/>
                    </a:srgbClr>
                  </a:outerShdw>
                </a:effectLst>
              </a:rPr>
              <a:t>Colombo stands out as a prime location, meeting all criteria for restaurant expansion with favourable ratings and manageable expenditure.</a:t>
            </a:r>
          </a:p>
          <a:p>
            <a:endParaRPr lang="en-GB" sz="1700" dirty="0">
              <a:solidFill>
                <a:schemeClr val="tx1"/>
              </a:solidFill>
              <a:effectLst>
                <a:outerShdw blurRad="38100" dist="38100" dir="2700000" algn="tl">
                  <a:srgbClr val="000000">
                    <a:alpha val="43137"/>
                  </a:srgbClr>
                </a:outerShdw>
              </a:effectLst>
            </a:endParaRPr>
          </a:p>
          <a:p>
            <a:pPr>
              <a:lnSpc>
                <a:spcPct val="110000"/>
              </a:lnSpc>
            </a:pPr>
            <a:r>
              <a:rPr lang="en-GB" sz="2000" b="1" u="sng" dirty="0"/>
              <a:t>Turkey: </a:t>
            </a:r>
            <a:r>
              <a:rPr lang="en-GB" sz="1700" dirty="0">
                <a:solidFill>
                  <a:schemeClr val="tx1"/>
                </a:solidFill>
                <a:effectLst>
                  <a:outerShdw blurRad="38100" dist="38100" dir="2700000" algn="tl">
                    <a:srgbClr val="000000">
                      <a:alpha val="43137"/>
                    </a:srgbClr>
                  </a:outerShdw>
                </a:effectLst>
              </a:rPr>
              <a:t>Ankara and Istanbul are highly suitable, offering good ratings and reasonable costs, making them strategic choices for new ventures.</a:t>
            </a:r>
          </a:p>
          <a:p>
            <a:endParaRPr lang="en-GB" sz="2000" dirty="0"/>
          </a:p>
          <a:p>
            <a:pPr>
              <a:lnSpc>
                <a:spcPct val="120000"/>
              </a:lnSpc>
            </a:pPr>
            <a:r>
              <a:rPr lang="en-GB" sz="2000" b="1" u="sng" dirty="0"/>
              <a:t>New Zealand: </a:t>
            </a:r>
            <a:r>
              <a:rPr lang="en-GB" sz="1700" dirty="0">
                <a:solidFill>
                  <a:schemeClr val="tx1"/>
                </a:solidFill>
                <a:effectLst>
                  <a:outerShdw blurRad="38100" dist="38100" dir="2700000" algn="tl">
                    <a:srgbClr val="000000">
                      <a:alpha val="43137"/>
                    </a:srgbClr>
                  </a:outerShdw>
                </a:effectLst>
              </a:rPr>
              <a:t>Auckland and Wellington City are recommended for their balanced restaurant numbers, high ratings, and lower expenditure, making them attractive for growth.</a:t>
            </a:r>
          </a:p>
          <a:p>
            <a:endParaRPr lang="en-GB" sz="2000" dirty="0"/>
          </a:p>
          <a:p>
            <a:r>
              <a:rPr lang="en-GB" sz="2000" b="1" u="sng" dirty="0"/>
              <a:t>Qatar and UAE: </a:t>
            </a:r>
            <a:r>
              <a:rPr lang="en-GB" sz="1700" dirty="0">
                <a:solidFill>
                  <a:schemeClr val="tx1"/>
                </a:solidFill>
                <a:effectLst>
                  <a:outerShdw blurRad="38100" dist="38100" dir="2700000" algn="tl">
                    <a:srgbClr val="000000">
                      <a:alpha val="43137"/>
                    </a:srgbClr>
                  </a:outerShdw>
                </a:effectLst>
              </a:rPr>
              <a:t>Doha, Abu Dhabi, and Sharjah present excellent opportunities, combining high customer engagement and favourable conditions for new restaurant openings.</a:t>
            </a:r>
            <a:endParaRPr lang="en-IN" sz="1700" dirty="0">
              <a:solidFill>
                <a:schemeClr val="tx1"/>
              </a:solidFill>
              <a:effectLst>
                <a:outerShdw blurRad="38100" dist="38100" dir="2700000" algn="tl">
                  <a:srgbClr val="000000">
                    <a:alpha val="43137"/>
                  </a:srgbClr>
                </a:outerShdw>
              </a:effectLst>
            </a:endParaRPr>
          </a:p>
        </p:txBody>
      </p:sp>
      <p:sp>
        <p:nvSpPr>
          <p:cNvPr id="4" name="Google Shape;216;p6">
            <a:extLst>
              <a:ext uri="{FF2B5EF4-FFF2-40B4-BE49-F238E27FC236}">
                <a16:creationId xmlns:a16="http://schemas.microsoft.com/office/drawing/2014/main" id="{E8A19C12-DC3B-FF63-3A82-EBCEFC8DE38D}"/>
              </a:ext>
            </a:extLst>
          </p:cNvPr>
          <p:cNvSpPr txBox="1"/>
          <p:nvPr/>
        </p:nvSpPr>
        <p:spPr>
          <a:xfrm>
            <a:off x="3505200" y="402876"/>
            <a:ext cx="5587999"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dirty="0">
                <a:solidFill>
                  <a:srgbClr val="3A3A3A"/>
                </a:solidFill>
                <a:latin typeface="Century"/>
                <a:sym typeface="Century"/>
              </a:rPr>
              <a:t>RECOMMENDATION</a:t>
            </a:r>
            <a:endParaRPr lang="en-US" sz="3200" dirty="0"/>
          </a:p>
        </p:txBody>
      </p:sp>
    </p:spTree>
    <p:extLst>
      <p:ext uri="{BB962C8B-B14F-4D97-AF65-F5344CB8AC3E}">
        <p14:creationId xmlns:p14="http://schemas.microsoft.com/office/powerpoint/2010/main" val="13754381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1">
          <a:extLst>
            <a:ext uri="{FF2B5EF4-FFF2-40B4-BE49-F238E27FC236}">
              <a16:creationId xmlns:a16="http://schemas.microsoft.com/office/drawing/2014/main" id="{C59B84D2-2128-65F2-DCBE-7FAC02C24381}"/>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783C2C-4193-C469-EB17-18720DDD9154}"/>
              </a:ext>
            </a:extLst>
          </p:cNvPr>
          <p:cNvSpPr txBox="1">
            <a:spLocks/>
          </p:cNvSpPr>
          <p:nvPr/>
        </p:nvSpPr>
        <p:spPr>
          <a:xfrm>
            <a:off x="4910666" y="2169584"/>
            <a:ext cx="6922557" cy="362267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sz="1700" dirty="0">
                <a:solidFill>
                  <a:schemeClr val="tx1"/>
                </a:solidFill>
                <a:effectLst>
                  <a:outerShdw blurRad="38100" dist="38100" dir="2700000" algn="tl">
                    <a:srgbClr val="000000">
                      <a:alpha val="43137"/>
                    </a:srgbClr>
                  </a:outerShdw>
                </a:effectLst>
              </a:rPr>
              <a:t>In conclusion, our analysis of Zomato restaurant data reveals promising opportunities for strategic expansion across the globe. By targeting regions with high demand, catering to specific demographic preferences, and capitalizing on competitive advantages, we can confidently recommend the opening of new restaurants. This initiative not only enhances market presence but also delivers exceptional dining experiences, driving sustainable growth for Zomato and enriching the global culinary landscape.</a:t>
            </a:r>
            <a:endParaRPr lang="en-IN" sz="1700" dirty="0">
              <a:solidFill>
                <a:schemeClr val="tx1"/>
              </a:solidFill>
              <a:effectLst>
                <a:outerShdw blurRad="38100" dist="38100" dir="2700000" algn="tl">
                  <a:srgbClr val="000000">
                    <a:alpha val="43137"/>
                  </a:srgbClr>
                </a:outerShdw>
              </a:effectLst>
            </a:endParaRPr>
          </a:p>
          <a:p>
            <a:endParaRPr lang="en-IN" dirty="0"/>
          </a:p>
        </p:txBody>
      </p:sp>
      <p:sp>
        <p:nvSpPr>
          <p:cNvPr id="5" name="Google Shape;178;p5">
            <a:extLst>
              <a:ext uri="{FF2B5EF4-FFF2-40B4-BE49-F238E27FC236}">
                <a16:creationId xmlns:a16="http://schemas.microsoft.com/office/drawing/2014/main" id="{E2A2333D-5ACA-635C-F5AB-1E62473B0447}"/>
              </a:ext>
            </a:extLst>
          </p:cNvPr>
          <p:cNvSpPr txBox="1"/>
          <p:nvPr/>
        </p:nvSpPr>
        <p:spPr>
          <a:xfrm>
            <a:off x="6392333" y="1546404"/>
            <a:ext cx="2658533" cy="70784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2000" b="1" dirty="0">
                <a:solidFill>
                  <a:srgbClr val="3A3A3A"/>
                </a:solidFill>
                <a:latin typeface="Century"/>
                <a:sym typeface="Century"/>
              </a:rPr>
              <a:t>CONCLUSION </a:t>
            </a:r>
            <a:endParaRPr b="1" dirty="0"/>
          </a:p>
          <a:p>
            <a:pPr marL="0" marR="0" lvl="0" indent="0" algn="l" rtl="0">
              <a:spcBef>
                <a:spcPts val="0"/>
              </a:spcBef>
              <a:spcAft>
                <a:spcPts val="0"/>
              </a:spcAft>
              <a:buNone/>
            </a:pPr>
            <a:endParaRPr sz="2000" dirty="0">
              <a:solidFill>
                <a:srgbClr val="3A3A3A"/>
              </a:solidFill>
              <a:latin typeface="Century Gothic"/>
              <a:ea typeface="Century Gothic"/>
              <a:cs typeface="Century Gothic"/>
              <a:sym typeface="Century Gothic"/>
            </a:endParaRPr>
          </a:p>
        </p:txBody>
      </p:sp>
      <p:pic>
        <p:nvPicPr>
          <p:cNvPr id="7" name="Picture 6">
            <a:extLst>
              <a:ext uri="{FF2B5EF4-FFF2-40B4-BE49-F238E27FC236}">
                <a16:creationId xmlns:a16="http://schemas.microsoft.com/office/drawing/2014/main" id="{F5925F07-F0A3-F623-F176-9944C9CFD394}"/>
              </a:ext>
            </a:extLst>
          </p:cNvPr>
          <p:cNvPicPr>
            <a:picLocks noChangeAspect="1"/>
          </p:cNvPicPr>
          <p:nvPr/>
        </p:nvPicPr>
        <p:blipFill>
          <a:blip r:embed="rId4"/>
          <a:stretch>
            <a:fillRect/>
          </a:stretch>
        </p:blipFill>
        <p:spPr>
          <a:xfrm>
            <a:off x="-691621" y="2254250"/>
            <a:ext cx="5678487" cy="2835227"/>
          </a:xfrm>
          <a:prstGeom prst="rect">
            <a:avLst/>
          </a:prstGeom>
        </p:spPr>
      </p:pic>
    </p:spTree>
    <p:extLst>
      <p:ext uri="{BB962C8B-B14F-4D97-AF65-F5344CB8AC3E}">
        <p14:creationId xmlns:p14="http://schemas.microsoft.com/office/powerpoint/2010/main" val="39627024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279"/>
        <p:cNvGrpSpPr/>
        <p:nvPr/>
      </p:nvGrpSpPr>
      <p:grpSpPr>
        <a:xfrm>
          <a:off x="0" y="0"/>
          <a:ext cx="0" cy="0"/>
          <a:chOff x="0" y="0"/>
          <a:chExt cx="0" cy="0"/>
        </a:xfrm>
      </p:grpSpPr>
      <p:pic>
        <p:nvPicPr>
          <p:cNvPr id="3" name="Picture 2">
            <a:extLst>
              <a:ext uri="{FF2B5EF4-FFF2-40B4-BE49-F238E27FC236}">
                <a16:creationId xmlns:a16="http://schemas.microsoft.com/office/drawing/2014/main" id="{5FE806A2-F095-70A1-95D0-319A85B66BA9}"/>
              </a:ext>
            </a:extLst>
          </p:cNvPr>
          <p:cNvPicPr>
            <a:picLocks noChangeAspect="1"/>
          </p:cNvPicPr>
          <p:nvPr/>
        </p:nvPicPr>
        <p:blipFill>
          <a:blip r:embed="rId4"/>
          <a:stretch>
            <a:fillRect/>
          </a:stretch>
        </p:blipFill>
        <p:spPr>
          <a:xfrm>
            <a:off x="5042429" y="1012296"/>
            <a:ext cx="7149571" cy="5717099"/>
          </a:xfrm>
          <a:prstGeom prst="rect">
            <a:avLst/>
          </a:prstGeom>
        </p:spPr>
      </p:pic>
      <p:sp>
        <p:nvSpPr>
          <p:cNvPr id="4" name="TextBox 15">
            <a:extLst>
              <a:ext uri="{FF2B5EF4-FFF2-40B4-BE49-F238E27FC236}">
                <a16:creationId xmlns:a16="http://schemas.microsoft.com/office/drawing/2014/main" id="{8FF48F42-B6C4-E127-F219-E4ADA84A4DA3}"/>
              </a:ext>
            </a:extLst>
          </p:cNvPr>
          <p:cNvSpPr txBox="1"/>
          <p:nvPr/>
        </p:nvSpPr>
        <p:spPr>
          <a:xfrm>
            <a:off x="513764" y="1333500"/>
            <a:ext cx="5038661" cy="3867149"/>
          </a:xfrm>
          <a:prstGeom prst="rect">
            <a:avLst/>
          </a:prstGeom>
        </p:spPr>
        <p:txBody>
          <a:bodyPr wrap="square" lIns="0" tIns="0" rIns="0" bIns="0" rtlCol="0" anchor="t">
            <a:spAutoFit/>
          </a:bodyPr>
          <a:lstStyle/>
          <a:p>
            <a:pPr>
              <a:lnSpc>
                <a:spcPts val="4376"/>
              </a:lnSpc>
            </a:pPr>
            <a:r>
              <a:rPr lang="en-US" sz="1800" dirty="0">
                <a:solidFill>
                  <a:srgbClr val="3A3A3A"/>
                </a:solidFill>
                <a:latin typeface="Century"/>
                <a:sym typeface="Alatsi"/>
              </a:rPr>
              <a:t>Portfolio</a:t>
            </a:r>
            <a:r>
              <a:rPr lang="en-US" sz="2000" b="1" dirty="0">
                <a:solidFill>
                  <a:srgbClr val="000000"/>
                </a:solidFill>
                <a:latin typeface="Alatsi"/>
                <a:ea typeface="Alatsi"/>
                <a:cs typeface="Alatsi"/>
                <a:sym typeface="Alatsi"/>
              </a:rPr>
              <a:t> </a:t>
            </a:r>
            <a:r>
              <a:rPr lang="en-US" sz="1800" dirty="0">
                <a:solidFill>
                  <a:srgbClr val="3A3A3A"/>
                </a:solidFill>
                <a:latin typeface="Century"/>
                <a:sym typeface="Alatsi"/>
              </a:rPr>
              <a:t>website : </a:t>
            </a:r>
            <a:r>
              <a:rPr lang="en-US" sz="2000" dirty="0">
                <a:solidFill>
                  <a:srgbClr val="000000"/>
                </a:solidFill>
                <a:latin typeface="Alatsi"/>
                <a:ea typeface="Alatsi"/>
                <a:cs typeface="Alatsi"/>
                <a:sym typeface="Alatsi"/>
              </a:rPr>
              <a:t>(</a:t>
            </a:r>
            <a:r>
              <a:rPr lang="en-US" sz="2000" dirty="0">
                <a:solidFill>
                  <a:srgbClr val="000000"/>
                </a:solidFill>
                <a:latin typeface="Alatsi"/>
                <a:ea typeface="Alatsi"/>
                <a:cs typeface="Alatsi"/>
                <a:sym typeface="Alatsi"/>
                <a:hlinkClick r:id="rId5"/>
              </a:rPr>
              <a:t>Link</a:t>
            </a:r>
            <a:r>
              <a:rPr lang="en-US" sz="2000" dirty="0">
                <a:solidFill>
                  <a:srgbClr val="000000"/>
                </a:solidFill>
                <a:latin typeface="Alatsi"/>
                <a:ea typeface="Alatsi"/>
                <a:cs typeface="Alatsi"/>
                <a:sym typeface="Alatsi"/>
              </a:rPr>
              <a:t>)</a:t>
            </a:r>
          </a:p>
          <a:p>
            <a:pPr>
              <a:lnSpc>
                <a:spcPts val="4376"/>
              </a:lnSpc>
            </a:pPr>
            <a:r>
              <a:rPr lang="en-US" sz="1800" dirty="0">
                <a:solidFill>
                  <a:srgbClr val="3A3A3A"/>
                </a:solidFill>
                <a:latin typeface="Century"/>
                <a:sym typeface="Alatsi"/>
              </a:rPr>
              <a:t>Email : </a:t>
            </a:r>
            <a:r>
              <a:rPr lang="en-US" sz="2000" dirty="0">
                <a:solidFill>
                  <a:srgbClr val="000000"/>
                </a:solidFill>
                <a:latin typeface="Alatsi"/>
                <a:ea typeface="Alatsi"/>
                <a:cs typeface="Alatsi"/>
                <a:sym typeface="Alatsi"/>
                <a:hlinkClick r:id="rId6"/>
              </a:rPr>
              <a:t>bdhawas0016@gmail.com</a:t>
            </a:r>
            <a:endParaRPr lang="en-US" sz="2000" dirty="0">
              <a:solidFill>
                <a:srgbClr val="000000"/>
              </a:solidFill>
              <a:latin typeface="Alatsi"/>
              <a:ea typeface="Alatsi"/>
              <a:cs typeface="Alatsi"/>
              <a:sym typeface="Alatsi"/>
            </a:endParaRPr>
          </a:p>
          <a:p>
            <a:pPr>
              <a:lnSpc>
                <a:spcPts val="4376"/>
              </a:lnSpc>
            </a:pPr>
            <a:r>
              <a:rPr lang="en-US" sz="1800" dirty="0">
                <a:solidFill>
                  <a:srgbClr val="3A3A3A"/>
                </a:solidFill>
                <a:latin typeface="Century"/>
                <a:sym typeface="Alatsi"/>
              </a:rPr>
              <a:t>Mobile no. – 9075252543</a:t>
            </a:r>
          </a:p>
          <a:p>
            <a:pPr>
              <a:lnSpc>
                <a:spcPts val="4376"/>
              </a:lnSpc>
            </a:pPr>
            <a:r>
              <a:rPr lang="en-US" sz="1800" dirty="0">
                <a:solidFill>
                  <a:srgbClr val="3A3A3A"/>
                </a:solidFill>
                <a:latin typeface="Century"/>
                <a:sym typeface="Alatsi"/>
              </a:rPr>
              <a:t>LinkedIn  : </a:t>
            </a:r>
            <a:r>
              <a:rPr lang="en-US" sz="2000" dirty="0">
                <a:solidFill>
                  <a:srgbClr val="000000"/>
                </a:solidFill>
                <a:latin typeface="Alatsi"/>
                <a:sym typeface="Alatsi"/>
              </a:rPr>
              <a:t>(</a:t>
            </a:r>
            <a:r>
              <a:rPr lang="en-US" sz="2000" dirty="0">
                <a:solidFill>
                  <a:srgbClr val="000000"/>
                </a:solidFill>
                <a:latin typeface="Alatsi"/>
                <a:sym typeface="Alatsi"/>
                <a:hlinkClick r:id="rId7"/>
              </a:rPr>
              <a:t>Link</a:t>
            </a:r>
            <a:r>
              <a:rPr lang="en-US" sz="2000" dirty="0">
                <a:solidFill>
                  <a:srgbClr val="000000"/>
                </a:solidFill>
                <a:latin typeface="Alatsi"/>
                <a:sym typeface="Alatsi"/>
              </a:rPr>
              <a:t>)</a:t>
            </a:r>
          </a:p>
          <a:p>
            <a:pPr algn="ctr">
              <a:lnSpc>
                <a:spcPts val="4376"/>
              </a:lnSpc>
            </a:pPr>
            <a:endParaRPr lang="en-US" sz="2000" dirty="0">
              <a:solidFill>
                <a:srgbClr val="000000"/>
              </a:solidFill>
              <a:latin typeface="Alatsi"/>
              <a:ea typeface="Alatsi"/>
              <a:cs typeface="Alatsi"/>
              <a:sym typeface="Alatsi"/>
            </a:endParaRPr>
          </a:p>
          <a:p>
            <a:pPr algn="ctr">
              <a:lnSpc>
                <a:spcPts val="4376"/>
              </a:lnSpc>
            </a:pPr>
            <a:endParaRPr lang="en-US" sz="2000" dirty="0">
              <a:solidFill>
                <a:srgbClr val="000000"/>
              </a:solidFill>
              <a:latin typeface="Alatsi"/>
              <a:ea typeface="Alatsi"/>
              <a:cs typeface="Alatsi"/>
              <a:sym typeface="Alatsi"/>
            </a:endParaRPr>
          </a:p>
          <a:p>
            <a:pPr algn="ctr">
              <a:lnSpc>
                <a:spcPts val="4376"/>
              </a:lnSpc>
            </a:pPr>
            <a:r>
              <a:rPr lang="en-US" sz="2000" dirty="0">
                <a:solidFill>
                  <a:srgbClr val="000000"/>
                </a:solidFill>
                <a:latin typeface="Alatsi"/>
                <a:ea typeface="Alatsi"/>
                <a:cs typeface="Alatsi"/>
                <a:sym typeface="Alatsi"/>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65"/>
        <p:cNvGrpSpPr/>
        <p:nvPr/>
      </p:nvGrpSpPr>
      <p:grpSpPr>
        <a:xfrm>
          <a:off x="0" y="0"/>
          <a:ext cx="0" cy="0"/>
          <a:chOff x="0" y="0"/>
          <a:chExt cx="0" cy="0"/>
        </a:xfrm>
      </p:grpSpPr>
      <p:grpSp>
        <p:nvGrpSpPr>
          <p:cNvPr id="3" name="Diagram group">
            <a:extLst>
              <a:ext uri="{FF2B5EF4-FFF2-40B4-BE49-F238E27FC236}">
                <a16:creationId xmlns:a16="http://schemas.microsoft.com/office/drawing/2014/main" id="{0F650AA7-DFD3-C7EB-4150-1707AE3232BA}"/>
              </a:ext>
            </a:extLst>
          </p:cNvPr>
          <p:cNvGrpSpPr/>
          <p:nvPr/>
        </p:nvGrpSpPr>
        <p:grpSpPr>
          <a:xfrm>
            <a:off x="4327503" y="1508185"/>
            <a:ext cx="3766110" cy="4943416"/>
            <a:chOff x="3803627" y="0"/>
            <a:chExt cx="3536994" cy="4881282"/>
          </a:xfrm>
          <a:scene3d>
            <a:camera prst="isometricOffAxis2Left" zoom="95000"/>
            <a:lightRig rig="flat" dir="t"/>
          </a:scene3d>
        </p:grpSpPr>
        <p:grpSp>
          <p:nvGrpSpPr>
            <p:cNvPr id="4" name="Group 3">
              <a:extLst>
                <a:ext uri="{FF2B5EF4-FFF2-40B4-BE49-F238E27FC236}">
                  <a16:creationId xmlns:a16="http://schemas.microsoft.com/office/drawing/2014/main" id="{62F83BE7-8530-BFE5-7D13-823525E4B2C3}"/>
                </a:ext>
              </a:extLst>
            </p:cNvPr>
            <p:cNvGrpSpPr/>
            <p:nvPr/>
          </p:nvGrpSpPr>
          <p:grpSpPr>
            <a:xfrm>
              <a:off x="3803627" y="0"/>
              <a:ext cx="3536994" cy="4881282"/>
              <a:chOff x="3803627" y="0"/>
              <a:chExt cx="3536994" cy="4881282"/>
            </a:xfrm>
          </p:grpSpPr>
          <p:sp>
            <p:nvSpPr>
              <p:cNvPr id="5" name="Flowchart: Manual Operation 4">
                <a:extLst>
                  <a:ext uri="{FF2B5EF4-FFF2-40B4-BE49-F238E27FC236}">
                    <a16:creationId xmlns:a16="http://schemas.microsoft.com/office/drawing/2014/main" id="{E3C44B9E-0721-D12B-3ACD-B01C5F97D76E}"/>
                  </a:ext>
                </a:extLst>
              </p:cNvPr>
              <p:cNvSpPr/>
              <p:nvPr/>
            </p:nvSpPr>
            <p:spPr>
              <a:xfrm rot="16200000">
                <a:off x="3131483" y="672144"/>
                <a:ext cx="4881282" cy="3536993"/>
              </a:xfrm>
              <a:prstGeom prst="flowChartManualOperation">
                <a:avLst/>
              </a:prstGeom>
              <a:sp3d extrusionH="381000" contourW="38100" prstMaterial="matte">
                <a:contourClr>
                  <a:schemeClr val="lt1"/>
                </a:contourClr>
              </a:sp3d>
            </p:spPr>
            <p:style>
              <a:lnRef idx="0">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6" name="Flowchart: Manual Operation 4">
                <a:extLst>
                  <a:ext uri="{FF2B5EF4-FFF2-40B4-BE49-F238E27FC236}">
                    <a16:creationId xmlns:a16="http://schemas.microsoft.com/office/drawing/2014/main" id="{E201FE36-3FD0-A877-5B8E-91E5A8D72CC6}"/>
                  </a:ext>
                </a:extLst>
              </p:cNvPr>
              <p:cNvSpPr txBox="1"/>
              <p:nvPr/>
            </p:nvSpPr>
            <p:spPr>
              <a:xfrm rot="21600000">
                <a:off x="3803628" y="976255"/>
                <a:ext cx="3536993" cy="292877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27000" tIns="0" rIns="127000" bIns="0" numCol="1" spcCol="1270" anchor="ctr" anchorCtr="0">
                <a:noAutofit/>
              </a:bodyPr>
              <a:lstStyle/>
              <a:p>
                <a:pPr marL="0" lvl="0" indent="0" algn="ctr" defTabSz="889000">
                  <a:lnSpc>
                    <a:spcPct val="90000"/>
                  </a:lnSpc>
                  <a:spcBef>
                    <a:spcPct val="0"/>
                  </a:spcBef>
                  <a:spcAft>
                    <a:spcPct val="35000"/>
                  </a:spcAft>
                  <a:buNone/>
                  <a:defRPr cap="all"/>
                </a:pPr>
                <a:r>
                  <a:rPr lang="en-US" sz="2000" b="1" kern="1200" dirty="0">
                    <a:effectLst/>
                  </a:rPr>
                  <a:t>Mission</a:t>
                </a:r>
                <a:endParaRPr lang="en-US" sz="2000" b="1" kern="1200" dirty="0"/>
              </a:p>
              <a:p>
                <a:pPr marL="0" lvl="0" indent="0" algn="ctr" defTabSz="889000">
                  <a:lnSpc>
                    <a:spcPct val="90000"/>
                  </a:lnSpc>
                  <a:spcBef>
                    <a:spcPct val="0"/>
                  </a:spcBef>
                  <a:spcAft>
                    <a:spcPct val="35000"/>
                  </a:spcAft>
                  <a:buNone/>
                </a:pPr>
                <a:r>
                  <a:rPr lang="en-US" sz="2000" kern="1200" dirty="0">
                    <a:effectLst/>
                  </a:rPr>
                  <a:t>Zomato's mission is to ensure that everyone can find and enjoy great food. They aim to connect users with the best dining experiences by providing accurate and comprehensive information about restaurants.</a:t>
                </a:r>
                <a:endParaRPr lang="en-US" sz="2000" kern="1200" dirty="0"/>
              </a:p>
            </p:txBody>
          </p:sp>
        </p:grpSp>
      </p:grpSp>
      <p:grpSp>
        <p:nvGrpSpPr>
          <p:cNvPr id="7" name="Diagram group">
            <a:extLst>
              <a:ext uri="{FF2B5EF4-FFF2-40B4-BE49-F238E27FC236}">
                <a16:creationId xmlns:a16="http://schemas.microsoft.com/office/drawing/2014/main" id="{B703F8B2-23A0-B781-08AE-5A71AC5E53ED}"/>
              </a:ext>
            </a:extLst>
          </p:cNvPr>
          <p:cNvGrpSpPr/>
          <p:nvPr/>
        </p:nvGrpSpPr>
        <p:grpSpPr>
          <a:xfrm>
            <a:off x="8373534" y="1680195"/>
            <a:ext cx="3285066" cy="4709272"/>
            <a:chOff x="7605895" y="0"/>
            <a:chExt cx="3536994" cy="4881282"/>
          </a:xfrm>
          <a:scene3d>
            <a:camera prst="isometricOffAxis2Left" zoom="95000"/>
            <a:lightRig rig="flat" dir="t"/>
          </a:scene3d>
        </p:grpSpPr>
        <p:grpSp>
          <p:nvGrpSpPr>
            <p:cNvPr id="8" name="Group 7">
              <a:extLst>
                <a:ext uri="{FF2B5EF4-FFF2-40B4-BE49-F238E27FC236}">
                  <a16:creationId xmlns:a16="http://schemas.microsoft.com/office/drawing/2014/main" id="{4B2B2C8E-1DC1-FF41-2E78-3062A3A36B6E}"/>
                </a:ext>
              </a:extLst>
            </p:cNvPr>
            <p:cNvGrpSpPr/>
            <p:nvPr/>
          </p:nvGrpSpPr>
          <p:grpSpPr>
            <a:xfrm>
              <a:off x="7605895" y="0"/>
              <a:ext cx="3536994" cy="4881282"/>
              <a:chOff x="7605895" y="0"/>
              <a:chExt cx="3536994" cy="4881282"/>
            </a:xfrm>
          </p:grpSpPr>
          <p:sp>
            <p:nvSpPr>
              <p:cNvPr id="9" name="Flowchart: Manual Operation 8">
                <a:extLst>
                  <a:ext uri="{FF2B5EF4-FFF2-40B4-BE49-F238E27FC236}">
                    <a16:creationId xmlns:a16="http://schemas.microsoft.com/office/drawing/2014/main" id="{04302179-0473-5654-0141-0552778FE4C2}"/>
                  </a:ext>
                </a:extLst>
              </p:cNvPr>
              <p:cNvSpPr/>
              <p:nvPr/>
            </p:nvSpPr>
            <p:spPr>
              <a:xfrm rot="16200000">
                <a:off x="6933751" y="672144"/>
                <a:ext cx="4881282" cy="3536993"/>
              </a:xfrm>
              <a:prstGeom prst="flowChartManualOperation">
                <a:avLst/>
              </a:prstGeom>
              <a:sp3d extrusionH="381000" contourW="38100" prstMaterial="matte">
                <a:contourClr>
                  <a:schemeClr val="lt1"/>
                </a:contourClr>
              </a:sp3d>
            </p:spPr>
            <p:style>
              <a:lnRef idx="0">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10" name="Flowchart: Manual Operation 4">
                <a:extLst>
                  <a:ext uri="{FF2B5EF4-FFF2-40B4-BE49-F238E27FC236}">
                    <a16:creationId xmlns:a16="http://schemas.microsoft.com/office/drawing/2014/main" id="{0D7F1371-7772-F153-E85C-A2BE3273E85E}"/>
                  </a:ext>
                </a:extLst>
              </p:cNvPr>
              <p:cNvSpPr txBox="1"/>
              <p:nvPr/>
            </p:nvSpPr>
            <p:spPr>
              <a:xfrm rot="21600000">
                <a:off x="7605896" y="976255"/>
                <a:ext cx="3536993" cy="292877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27000" tIns="0" rIns="127000" bIns="0" numCol="1" spcCol="1270" anchor="ctr" anchorCtr="0">
                <a:noAutofit/>
              </a:bodyPr>
              <a:lstStyle/>
              <a:p>
                <a:pPr marL="0" lvl="0" indent="0" algn="ctr" defTabSz="889000">
                  <a:lnSpc>
                    <a:spcPct val="90000"/>
                  </a:lnSpc>
                  <a:spcBef>
                    <a:spcPct val="0"/>
                  </a:spcBef>
                  <a:spcAft>
                    <a:spcPct val="35000"/>
                  </a:spcAft>
                  <a:buNone/>
                  <a:defRPr cap="all"/>
                </a:pPr>
                <a:r>
                  <a:rPr lang="en-US" sz="2000" b="1" kern="1200" dirty="0">
                    <a:effectLst/>
                  </a:rPr>
                  <a:t>User Base</a:t>
                </a:r>
                <a:endParaRPr lang="en-US" sz="2000" b="1" kern="1200" dirty="0"/>
              </a:p>
              <a:p>
                <a:pPr marL="0" lvl="0" indent="0" algn="ctr" defTabSz="889000">
                  <a:lnSpc>
                    <a:spcPct val="90000"/>
                  </a:lnSpc>
                  <a:spcBef>
                    <a:spcPct val="0"/>
                  </a:spcBef>
                  <a:spcAft>
                    <a:spcPct val="35000"/>
                  </a:spcAft>
                  <a:buNone/>
                </a:pPr>
                <a:r>
                  <a:rPr lang="en-US" sz="2000" kern="1200" dirty="0">
                    <a:effectLst/>
                  </a:rPr>
                  <a:t>Zomato has a large and diverse user base, with millions of active users worldwide. It is available in multiple countries and supports multiple languages, making it accessible to a global audience.</a:t>
                </a:r>
                <a:endParaRPr lang="en-US" sz="2000" kern="1200" dirty="0"/>
              </a:p>
            </p:txBody>
          </p:sp>
        </p:grpSp>
      </p:grpSp>
      <p:grpSp>
        <p:nvGrpSpPr>
          <p:cNvPr id="11" name="Diagram group">
            <a:extLst>
              <a:ext uri="{FF2B5EF4-FFF2-40B4-BE49-F238E27FC236}">
                <a16:creationId xmlns:a16="http://schemas.microsoft.com/office/drawing/2014/main" id="{54E9D24E-4F4C-69A2-B142-7F0CF810ACB7}"/>
              </a:ext>
            </a:extLst>
          </p:cNvPr>
          <p:cNvGrpSpPr/>
          <p:nvPr/>
        </p:nvGrpSpPr>
        <p:grpSpPr>
          <a:xfrm>
            <a:off x="229123" y="1353794"/>
            <a:ext cx="3869266" cy="5190066"/>
            <a:chOff x="0" y="0"/>
            <a:chExt cx="3536994" cy="4881282"/>
          </a:xfrm>
          <a:scene3d>
            <a:camera prst="isometricOffAxis2Left" zoom="95000"/>
            <a:lightRig rig="flat" dir="t"/>
          </a:scene3d>
        </p:grpSpPr>
        <p:grpSp>
          <p:nvGrpSpPr>
            <p:cNvPr id="12" name="Group 11">
              <a:extLst>
                <a:ext uri="{FF2B5EF4-FFF2-40B4-BE49-F238E27FC236}">
                  <a16:creationId xmlns:a16="http://schemas.microsoft.com/office/drawing/2014/main" id="{8B046739-FF0D-E235-1063-4DAD715C701C}"/>
                </a:ext>
              </a:extLst>
            </p:cNvPr>
            <p:cNvGrpSpPr/>
            <p:nvPr/>
          </p:nvGrpSpPr>
          <p:grpSpPr>
            <a:xfrm>
              <a:off x="0" y="0"/>
              <a:ext cx="3536994" cy="4881282"/>
              <a:chOff x="0" y="0"/>
              <a:chExt cx="3536994" cy="4881282"/>
            </a:xfrm>
          </p:grpSpPr>
          <p:sp>
            <p:nvSpPr>
              <p:cNvPr id="13" name="Flowchart: Manual Operation 12">
                <a:extLst>
                  <a:ext uri="{FF2B5EF4-FFF2-40B4-BE49-F238E27FC236}">
                    <a16:creationId xmlns:a16="http://schemas.microsoft.com/office/drawing/2014/main" id="{E5449BCE-2B03-3112-2215-82092B8EF9D7}"/>
                  </a:ext>
                </a:extLst>
              </p:cNvPr>
              <p:cNvSpPr/>
              <p:nvPr/>
            </p:nvSpPr>
            <p:spPr>
              <a:xfrm rot="16200000">
                <a:off x="-672144" y="672144"/>
                <a:ext cx="4881282" cy="3536993"/>
              </a:xfrm>
              <a:prstGeom prst="flowChartManualOperation">
                <a:avLst/>
              </a:prstGeom>
              <a:sp3d extrusionH="381000" contourW="38100" prstMaterial="matte">
                <a:contourClr>
                  <a:schemeClr val="lt1"/>
                </a:contourClr>
              </a:sp3d>
            </p:spPr>
            <p:style>
              <a:lnRef idx="0">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4" name="Flowchart: Manual Operation 4">
                <a:extLst>
                  <a:ext uri="{FF2B5EF4-FFF2-40B4-BE49-F238E27FC236}">
                    <a16:creationId xmlns:a16="http://schemas.microsoft.com/office/drawing/2014/main" id="{21FE9621-3A2C-3315-154F-E8A6781CE7FA}"/>
                  </a:ext>
                </a:extLst>
              </p:cNvPr>
              <p:cNvSpPr txBox="1"/>
              <p:nvPr/>
            </p:nvSpPr>
            <p:spPr>
              <a:xfrm rot="21600000">
                <a:off x="1" y="976255"/>
                <a:ext cx="3536993" cy="2928770"/>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27000" tIns="0" rIns="127000" bIns="0" numCol="1" spcCol="1270" anchor="ctr" anchorCtr="0">
                <a:noAutofit/>
              </a:bodyPr>
              <a:lstStyle/>
              <a:p>
                <a:pPr marL="0" lvl="0" indent="0" algn="ctr" defTabSz="889000">
                  <a:lnSpc>
                    <a:spcPct val="90000"/>
                  </a:lnSpc>
                  <a:spcBef>
                    <a:spcPct val="0"/>
                  </a:spcBef>
                  <a:spcAft>
                    <a:spcPct val="35000"/>
                  </a:spcAft>
                  <a:buNone/>
                </a:pPr>
                <a:r>
                  <a:rPr lang="en-US" sz="2000" b="1" kern="1200" dirty="0">
                    <a:effectLst/>
                  </a:rPr>
                  <a:t>History</a:t>
                </a:r>
              </a:p>
              <a:p>
                <a:pPr marL="0" lvl="0" indent="0" algn="ctr" defTabSz="889000">
                  <a:lnSpc>
                    <a:spcPct val="90000"/>
                  </a:lnSpc>
                  <a:spcBef>
                    <a:spcPct val="0"/>
                  </a:spcBef>
                  <a:spcAft>
                    <a:spcPct val="35000"/>
                  </a:spcAft>
                  <a:buNone/>
                </a:pPr>
                <a:r>
                  <a:rPr lang="en-US" sz="2000" kern="1200" dirty="0">
                    <a:effectLst/>
                  </a:rPr>
                  <a:t>Zomato was founded in 2008 as a restaurant discovery platform in India. It started as a website that provided information about restaurants, including menus, reviews, and ratings.</a:t>
                </a:r>
                <a:endParaRPr lang="en-US" sz="2000" kern="1200" dirty="0"/>
              </a:p>
            </p:txBody>
          </p:sp>
        </p:grpSp>
      </p:grpSp>
      <p:sp>
        <p:nvSpPr>
          <p:cNvPr id="27" name="Google Shape;178;p5">
            <a:extLst>
              <a:ext uri="{FF2B5EF4-FFF2-40B4-BE49-F238E27FC236}">
                <a16:creationId xmlns:a16="http://schemas.microsoft.com/office/drawing/2014/main" id="{CBFE4120-44AF-F72D-3B76-45BC0269DA4C}"/>
              </a:ext>
            </a:extLst>
          </p:cNvPr>
          <p:cNvSpPr txBox="1"/>
          <p:nvPr/>
        </p:nvSpPr>
        <p:spPr>
          <a:xfrm>
            <a:off x="3311503" y="422236"/>
            <a:ext cx="4393163" cy="83095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2800" b="1" dirty="0">
                <a:solidFill>
                  <a:srgbClr val="3A3A3A"/>
                </a:solidFill>
                <a:latin typeface="Century"/>
                <a:sym typeface="Century"/>
              </a:rPr>
              <a:t>Introduction To Zomato </a:t>
            </a:r>
            <a:endParaRPr sz="2800" dirty="0"/>
          </a:p>
          <a:p>
            <a:pPr marL="0" marR="0" lvl="0" indent="0" algn="l" rtl="0">
              <a:spcBef>
                <a:spcPts val="0"/>
              </a:spcBef>
              <a:spcAft>
                <a:spcPts val="0"/>
              </a:spcAft>
              <a:buNone/>
            </a:pPr>
            <a:endParaRPr sz="2000" dirty="0">
              <a:solidFill>
                <a:srgbClr val="3A3A3A"/>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59">
          <a:extLst>
            <a:ext uri="{FF2B5EF4-FFF2-40B4-BE49-F238E27FC236}">
              <a16:creationId xmlns:a16="http://schemas.microsoft.com/office/drawing/2014/main" id="{C16C0378-846A-63D8-0034-30A680F671F9}"/>
            </a:ext>
          </a:extLst>
        </p:cNvPr>
        <p:cNvGrpSpPr/>
        <p:nvPr/>
      </p:nvGrpSpPr>
      <p:grpSpPr>
        <a:xfrm>
          <a:off x="0" y="0"/>
          <a:ext cx="0" cy="0"/>
          <a:chOff x="0" y="0"/>
          <a:chExt cx="0" cy="0"/>
        </a:xfrm>
      </p:grpSpPr>
      <p:sp>
        <p:nvSpPr>
          <p:cNvPr id="161" name="Google Shape;161;p2">
            <a:extLst>
              <a:ext uri="{FF2B5EF4-FFF2-40B4-BE49-F238E27FC236}">
                <a16:creationId xmlns:a16="http://schemas.microsoft.com/office/drawing/2014/main" id="{6992E620-2C17-4DC3-2254-BFEE76247350}"/>
              </a:ext>
            </a:extLst>
          </p:cNvPr>
          <p:cNvSpPr/>
          <p:nvPr/>
        </p:nvSpPr>
        <p:spPr>
          <a:xfrm>
            <a:off x="4902198" y="542924"/>
            <a:ext cx="6223002" cy="49911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n-US" sz="2800" b="1" dirty="0">
                <a:solidFill>
                  <a:srgbClr val="3A3A3A"/>
                </a:solidFill>
                <a:latin typeface="Century"/>
                <a:sym typeface="Century"/>
              </a:rPr>
              <a:t>Project Aim </a:t>
            </a:r>
            <a:endParaRPr sz="2800" b="1" dirty="0">
              <a:solidFill>
                <a:srgbClr val="3A3A3A"/>
              </a:solidFill>
              <a:latin typeface="Century"/>
            </a:endParaRPr>
          </a:p>
          <a:p>
            <a:pPr marL="0" marR="0" lvl="0" indent="0" algn="ctr" rtl="0">
              <a:lnSpc>
                <a:spcPct val="90000"/>
              </a:lnSpc>
              <a:spcBef>
                <a:spcPts val="600"/>
              </a:spcBef>
              <a:spcAft>
                <a:spcPts val="0"/>
              </a:spcAft>
              <a:buNone/>
            </a:pPr>
            <a:endParaRPr sz="1600" b="0" i="0" u="none" strike="noStrike" cap="none" dirty="0">
              <a:solidFill>
                <a:srgbClr val="163C3F"/>
              </a:solidFill>
              <a:latin typeface="Century"/>
              <a:ea typeface="Century"/>
              <a:cs typeface="Century"/>
              <a:sym typeface="Century"/>
            </a:endParaRPr>
          </a:p>
          <a:p>
            <a:pPr>
              <a:lnSpc>
                <a:spcPct val="150000"/>
              </a:lnSpc>
            </a:pPr>
            <a:r>
              <a:rPr lang="en-GB" sz="1600" dirty="0">
                <a:solidFill>
                  <a:schemeClr val="tx1"/>
                </a:solidFill>
                <a:effectLst>
                  <a:outerShdw blurRad="38100" dist="38100" dir="2700000" algn="tl">
                    <a:srgbClr val="000000">
                      <a:alpha val="43137"/>
                    </a:srgbClr>
                  </a:outerShdw>
                </a:effectLst>
              </a:rPr>
              <a:t>To identify optimal countries and cities for opening new restaurants by analysing existing restaurant performance, market demand, and economic factors, ensuring profitable and strategic expansion.</a:t>
            </a:r>
            <a:endParaRPr lang="en-IN" sz="2800" dirty="0"/>
          </a:p>
          <a:p>
            <a:pPr marL="0" marR="0" lvl="0" indent="0" algn="ctr" rtl="0">
              <a:spcBef>
                <a:spcPts val="600"/>
              </a:spcBef>
              <a:spcAft>
                <a:spcPts val="0"/>
              </a:spcAft>
              <a:buNone/>
            </a:pPr>
            <a:endParaRPr sz="1800" b="0" i="0" u="none" strike="noStrike" cap="none" dirty="0">
              <a:solidFill>
                <a:schemeClr val="lt1"/>
              </a:solidFill>
              <a:latin typeface="Century Gothic"/>
              <a:ea typeface="Century Gothic"/>
              <a:cs typeface="Century Gothic"/>
              <a:sym typeface="Century Gothic"/>
            </a:endParaRPr>
          </a:p>
        </p:txBody>
      </p:sp>
      <p:pic>
        <p:nvPicPr>
          <p:cNvPr id="2" name="Picture 1">
            <a:extLst>
              <a:ext uri="{FF2B5EF4-FFF2-40B4-BE49-F238E27FC236}">
                <a16:creationId xmlns:a16="http://schemas.microsoft.com/office/drawing/2014/main" id="{1EABF08A-2FA6-7F71-A745-BD9622A5D2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167063" cy="6858000"/>
          </a:xfrm>
          <a:prstGeom prst="rect">
            <a:avLst/>
          </a:prstGeom>
        </p:spPr>
      </p:pic>
    </p:spTree>
    <p:extLst>
      <p:ext uri="{BB962C8B-B14F-4D97-AF65-F5344CB8AC3E}">
        <p14:creationId xmlns:p14="http://schemas.microsoft.com/office/powerpoint/2010/main" val="14221029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59">
          <a:extLst>
            <a:ext uri="{FF2B5EF4-FFF2-40B4-BE49-F238E27FC236}">
              <a16:creationId xmlns:a16="http://schemas.microsoft.com/office/drawing/2014/main" id="{D932A2AF-D396-4B73-B261-28C890C40C79}"/>
            </a:ext>
          </a:extLst>
        </p:cNvPr>
        <p:cNvGrpSpPr/>
        <p:nvPr/>
      </p:nvGrpSpPr>
      <p:grpSpPr>
        <a:xfrm>
          <a:off x="0" y="0"/>
          <a:ext cx="0" cy="0"/>
          <a:chOff x="0" y="0"/>
          <a:chExt cx="0" cy="0"/>
        </a:xfrm>
      </p:grpSpPr>
      <p:sp>
        <p:nvSpPr>
          <p:cNvPr id="3" name="Google Shape;178;p5">
            <a:extLst>
              <a:ext uri="{FF2B5EF4-FFF2-40B4-BE49-F238E27FC236}">
                <a16:creationId xmlns:a16="http://schemas.microsoft.com/office/drawing/2014/main" id="{653B2D1E-3B82-6277-4DE3-3D5EEB3CA33C}"/>
              </a:ext>
            </a:extLst>
          </p:cNvPr>
          <p:cNvSpPr txBox="1"/>
          <p:nvPr/>
        </p:nvSpPr>
        <p:spPr>
          <a:xfrm>
            <a:off x="4522237" y="261370"/>
            <a:ext cx="2962297"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dirty="0">
                <a:solidFill>
                  <a:srgbClr val="3A3A3A"/>
                </a:solidFill>
                <a:latin typeface="Century"/>
                <a:sym typeface="Century Gothic"/>
              </a:rPr>
              <a:t>Data Overview </a:t>
            </a:r>
            <a:endParaRPr sz="2800" b="1" dirty="0">
              <a:solidFill>
                <a:srgbClr val="3A3A3A"/>
              </a:solidFill>
              <a:latin typeface="Century"/>
              <a:sym typeface="Century Gothic"/>
            </a:endParaRPr>
          </a:p>
        </p:txBody>
      </p:sp>
      <p:sp>
        <p:nvSpPr>
          <p:cNvPr id="4" name="Content Placeholder 7">
            <a:extLst>
              <a:ext uri="{FF2B5EF4-FFF2-40B4-BE49-F238E27FC236}">
                <a16:creationId xmlns:a16="http://schemas.microsoft.com/office/drawing/2014/main" id="{D957DB07-9631-1637-B1A7-6372D4B52E8E}"/>
              </a:ext>
            </a:extLst>
          </p:cNvPr>
          <p:cNvSpPr txBox="1">
            <a:spLocks/>
          </p:cNvSpPr>
          <p:nvPr/>
        </p:nvSpPr>
        <p:spPr>
          <a:xfrm>
            <a:off x="219528" y="1114426"/>
            <a:ext cx="5316676" cy="5553074"/>
          </a:xfrm>
          <a:prstGeom prst="rect">
            <a:avLst/>
          </a:prstGeom>
        </p:spPr>
        <p:txBody>
          <a:bodyPr>
            <a:normAutofit fontScale="70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88950" indent="-342900">
              <a:lnSpc>
                <a:spcPct val="115000"/>
              </a:lnSpc>
              <a:buClr>
                <a:schemeClr val="tx1"/>
              </a:buClr>
              <a:buSzPts val="1300"/>
              <a:buFont typeface="Arial" panose="020B0604020202020204" pitchFamily="34" charset="0"/>
              <a:buChar char="•"/>
            </a:pPr>
            <a:r>
              <a:rPr lang="en-US" sz="2400" b="1" dirty="0">
                <a:solidFill>
                  <a:schemeClr val="tx1"/>
                </a:solidFill>
                <a:latin typeface="Lato"/>
                <a:ea typeface="Lato"/>
                <a:cs typeface="Lato"/>
                <a:sym typeface="Lato"/>
              </a:rPr>
              <a:t>Restaurant ID: </a:t>
            </a:r>
            <a:r>
              <a:rPr lang="en-US" sz="2400" dirty="0">
                <a:solidFill>
                  <a:schemeClr val="tx1"/>
                </a:solidFill>
                <a:latin typeface="Lato"/>
                <a:ea typeface="Lato"/>
                <a:cs typeface="Lato"/>
                <a:sym typeface="Lato"/>
              </a:rPr>
              <a:t>Unique identifier for each restaurant.</a:t>
            </a:r>
          </a:p>
          <a:p>
            <a:pPr marL="488950" indent="-342900">
              <a:lnSpc>
                <a:spcPct val="115000"/>
              </a:lnSpc>
              <a:buClr>
                <a:schemeClr val="tx1"/>
              </a:buClr>
              <a:buSzPts val="1300"/>
              <a:buFont typeface="Arial" panose="020B0604020202020204" pitchFamily="34" charset="0"/>
              <a:buChar char="•"/>
            </a:pPr>
            <a:r>
              <a:rPr lang="en-US" sz="2400" b="1" dirty="0">
                <a:solidFill>
                  <a:schemeClr val="tx1"/>
                </a:solidFill>
                <a:latin typeface="Lato"/>
                <a:ea typeface="Lato"/>
                <a:cs typeface="Lato"/>
                <a:sym typeface="Lato"/>
              </a:rPr>
              <a:t>Restaurant Name: </a:t>
            </a:r>
            <a:r>
              <a:rPr lang="en-US" sz="2400" dirty="0">
                <a:solidFill>
                  <a:schemeClr val="tx1"/>
                </a:solidFill>
                <a:latin typeface="Lato"/>
                <a:ea typeface="Lato"/>
                <a:cs typeface="Lato"/>
                <a:sym typeface="Lato"/>
              </a:rPr>
              <a:t>The name of the restaurant.</a:t>
            </a:r>
          </a:p>
          <a:p>
            <a:pPr marL="488950" indent="-342900">
              <a:lnSpc>
                <a:spcPct val="115000"/>
              </a:lnSpc>
              <a:buClr>
                <a:schemeClr val="tx1"/>
              </a:buClr>
              <a:buSzPts val="1300"/>
              <a:buFont typeface="Arial" panose="020B0604020202020204" pitchFamily="34" charset="0"/>
              <a:buChar char="•"/>
            </a:pPr>
            <a:r>
              <a:rPr lang="en-US" sz="2400" b="1" dirty="0" err="1">
                <a:solidFill>
                  <a:schemeClr val="tx1"/>
                </a:solidFill>
                <a:latin typeface="Lato"/>
                <a:ea typeface="Lato"/>
                <a:cs typeface="Lato"/>
                <a:sym typeface="Lato"/>
              </a:rPr>
              <a:t>CountryCode</a:t>
            </a:r>
            <a:r>
              <a:rPr lang="en-US" sz="2400" b="1" dirty="0">
                <a:solidFill>
                  <a:schemeClr val="tx1"/>
                </a:solidFill>
                <a:latin typeface="Lato"/>
                <a:ea typeface="Lato"/>
                <a:cs typeface="Lato"/>
                <a:sym typeface="Lato"/>
              </a:rPr>
              <a:t>: </a:t>
            </a:r>
            <a:r>
              <a:rPr lang="en-US" sz="2400" dirty="0">
                <a:solidFill>
                  <a:schemeClr val="tx1"/>
                </a:solidFill>
                <a:latin typeface="Lato"/>
                <a:ea typeface="Lato"/>
                <a:cs typeface="Lato"/>
                <a:sym typeface="Lato"/>
              </a:rPr>
              <a:t>Country code of the location where the restaurant is situated.</a:t>
            </a:r>
          </a:p>
          <a:p>
            <a:pPr marL="488950" indent="-342900">
              <a:lnSpc>
                <a:spcPct val="115000"/>
              </a:lnSpc>
              <a:buClr>
                <a:schemeClr val="tx1"/>
              </a:buClr>
              <a:buSzPts val="1300"/>
              <a:buFont typeface="Arial" panose="020B0604020202020204" pitchFamily="34" charset="0"/>
              <a:buChar char="•"/>
            </a:pPr>
            <a:r>
              <a:rPr lang="en-US" sz="2400" b="1" dirty="0">
                <a:solidFill>
                  <a:schemeClr val="tx1"/>
                </a:solidFill>
                <a:latin typeface="Lato"/>
                <a:ea typeface="Lato"/>
                <a:cs typeface="Lato"/>
                <a:sym typeface="Lato"/>
              </a:rPr>
              <a:t>City: </a:t>
            </a:r>
            <a:r>
              <a:rPr lang="en-US" sz="2400" dirty="0">
                <a:solidFill>
                  <a:schemeClr val="tx1"/>
                </a:solidFill>
                <a:latin typeface="Lato"/>
                <a:ea typeface="Lato"/>
                <a:cs typeface="Lato"/>
                <a:sym typeface="Lato"/>
              </a:rPr>
              <a:t>The city where the restaurant is located.</a:t>
            </a:r>
          </a:p>
          <a:p>
            <a:pPr marL="488950" indent="-342900">
              <a:lnSpc>
                <a:spcPct val="115000"/>
              </a:lnSpc>
              <a:buClr>
                <a:schemeClr val="tx1"/>
              </a:buClr>
              <a:buSzPts val="1300"/>
              <a:buFont typeface="Arial" panose="020B0604020202020204" pitchFamily="34" charset="0"/>
              <a:buChar char="•"/>
            </a:pPr>
            <a:r>
              <a:rPr lang="en-US" sz="2400" b="1" dirty="0">
                <a:solidFill>
                  <a:schemeClr val="tx1"/>
                </a:solidFill>
                <a:latin typeface="Lato"/>
                <a:ea typeface="Lato"/>
                <a:cs typeface="Lato"/>
                <a:sym typeface="Lato"/>
              </a:rPr>
              <a:t>Address: </a:t>
            </a:r>
            <a:r>
              <a:rPr lang="en-US" sz="2400" dirty="0">
                <a:solidFill>
                  <a:schemeClr val="tx1"/>
                </a:solidFill>
                <a:latin typeface="Lato"/>
                <a:ea typeface="Lato"/>
                <a:cs typeface="Lato"/>
                <a:sym typeface="Lato"/>
              </a:rPr>
              <a:t>The specific address of the restaurant.</a:t>
            </a:r>
          </a:p>
          <a:p>
            <a:pPr marL="488950" indent="-342900">
              <a:lnSpc>
                <a:spcPct val="115000"/>
              </a:lnSpc>
              <a:buClr>
                <a:schemeClr val="tx1"/>
              </a:buClr>
              <a:buSzPts val="1300"/>
              <a:buFont typeface="Arial" panose="020B0604020202020204" pitchFamily="34" charset="0"/>
              <a:buChar char="•"/>
            </a:pPr>
            <a:r>
              <a:rPr lang="en-US" sz="2400" b="1" dirty="0">
                <a:solidFill>
                  <a:schemeClr val="tx1"/>
                </a:solidFill>
                <a:latin typeface="Lato"/>
                <a:ea typeface="Lato"/>
                <a:cs typeface="Lato"/>
                <a:sym typeface="Lato"/>
              </a:rPr>
              <a:t>Locality: </a:t>
            </a:r>
            <a:r>
              <a:rPr lang="en-US" sz="2400" dirty="0">
                <a:solidFill>
                  <a:schemeClr val="tx1"/>
                </a:solidFill>
                <a:latin typeface="Lato"/>
                <a:ea typeface="Lato"/>
                <a:cs typeface="Lato"/>
                <a:sym typeface="Lato"/>
              </a:rPr>
              <a:t>The locality or neighborhood where the restaurant is situated.</a:t>
            </a:r>
          </a:p>
          <a:p>
            <a:pPr marL="488950" indent="-342900">
              <a:lnSpc>
                <a:spcPct val="115000"/>
              </a:lnSpc>
              <a:buClr>
                <a:schemeClr val="tx1"/>
              </a:buClr>
              <a:buSzPts val="1300"/>
              <a:buFont typeface="Arial" panose="020B0604020202020204" pitchFamily="34" charset="0"/>
              <a:buChar char="•"/>
            </a:pPr>
            <a:r>
              <a:rPr lang="en-US" sz="2400" b="1" dirty="0">
                <a:solidFill>
                  <a:schemeClr val="tx1"/>
                </a:solidFill>
                <a:latin typeface="Lato"/>
                <a:ea typeface="Lato"/>
                <a:cs typeface="Lato"/>
                <a:sym typeface="Lato"/>
              </a:rPr>
              <a:t>Locality Verbose: </a:t>
            </a:r>
            <a:r>
              <a:rPr lang="en-US" sz="2400" dirty="0">
                <a:solidFill>
                  <a:schemeClr val="tx1"/>
                </a:solidFill>
                <a:latin typeface="Lato"/>
                <a:ea typeface="Lato"/>
                <a:cs typeface="Lato"/>
                <a:sym typeface="Lato"/>
              </a:rPr>
              <a:t>Detailed information about the locality.</a:t>
            </a:r>
          </a:p>
          <a:p>
            <a:pPr marL="488950" indent="-342900">
              <a:lnSpc>
                <a:spcPct val="115000"/>
              </a:lnSpc>
              <a:buClr>
                <a:schemeClr val="tx1"/>
              </a:buClr>
              <a:buSzPts val="1300"/>
              <a:buFont typeface="Arial" panose="020B0604020202020204" pitchFamily="34" charset="0"/>
              <a:buChar char="•"/>
            </a:pPr>
            <a:r>
              <a:rPr lang="en-US" sz="2400" b="1" dirty="0">
                <a:solidFill>
                  <a:schemeClr val="tx1"/>
                </a:solidFill>
                <a:latin typeface="Lato"/>
                <a:ea typeface="Lato"/>
                <a:cs typeface="Lato"/>
                <a:sym typeface="Lato"/>
              </a:rPr>
              <a:t>Longitude: </a:t>
            </a:r>
            <a:r>
              <a:rPr lang="en-US" sz="2400" dirty="0">
                <a:solidFill>
                  <a:schemeClr val="tx1"/>
                </a:solidFill>
                <a:latin typeface="Lato"/>
                <a:ea typeface="Lato"/>
                <a:cs typeface="Lato"/>
                <a:sym typeface="Lato"/>
              </a:rPr>
              <a:t>The geographical longitude coordinate of the restaurant.</a:t>
            </a:r>
          </a:p>
          <a:p>
            <a:pPr marL="488950" indent="-342900">
              <a:lnSpc>
                <a:spcPct val="115000"/>
              </a:lnSpc>
              <a:buClr>
                <a:schemeClr val="tx1"/>
              </a:buClr>
              <a:buSzPts val="1300"/>
              <a:buFont typeface="Arial" panose="020B0604020202020204" pitchFamily="34" charset="0"/>
              <a:buChar char="•"/>
            </a:pPr>
            <a:r>
              <a:rPr lang="en-US" sz="2400" b="1" dirty="0">
                <a:solidFill>
                  <a:schemeClr val="tx1"/>
                </a:solidFill>
                <a:latin typeface="Lato"/>
                <a:ea typeface="Lato"/>
                <a:cs typeface="Lato"/>
                <a:sym typeface="Lato"/>
              </a:rPr>
              <a:t>Latitude: </a:t>
            </a:r>
            <a:r>
              <a:rPr lang="en-US" sz="2400" dirty="0">
                <a:solidFill>
                  <a:schemeClr val="tx1"/>
                </a:solidFill>
                <a:latin typeface="Lato"/>
                <a:ea typeface="Lato"/>
                <a:cs typeface="Lato"/>
                <a:sym typeface="Lato"/>
              </a:rPr>
              <a:t>The geographical latitude coordinate of the restaurant.</a:t>
            </a:r>
          </a:p>
          <a:p>
            <a:pPr marL="488950" indent="-342900">
              <a:lnSpc>
                <a:spcPct val="115000"/>
              </a:lnSpc>
              <a:buClr>
                <a:schemeClr val="tx1"/>
              </a:buClr>
              <a:buSzPts val="1300"/>
              <a:buFont typeface="Arial" panose="020B0604020202020204" pitchFamily="34" charset="0"/>
              <a:buChar char="•"/>
            </a:pPr>
            <a:r>
              <a:rPr lang="en-US" sz="2400" b="1" dirty="0" err="1">
                <a:solidFill>
                  <a:schemeClr val="tx1"/>
                </a:solidFill>
                <a:latin typeface="Lato"/>
                <a:ea typeface="Lato"/>
                <a:cs typeface="Lato"/>
                <a:sym typeface="Lato"/>
              </a:rPr>
              <a:t>Updated_Cuisines</a:t>
            </a:r>
            <a:r>
              <a:rPr lang="en-US" sz="2400" b="1" dirty="0">
                <a:solidFill>
                  <a:schemeClr val="tx1"/>
                </a:solidFill>
                <a:latin typeface="Lato"/>
                <a:ea typeface="Lato"/>
                <a:cs typeface="Lato"/>
                <a:sym typeface="Lato"/>
              </a:rPr>
              <a:t>: </a:t>
            </a:r>
            <a:r>
              <a:rPr lang="en-US" sz="2400" dirty="0">
                <a:solidFill>
                  <a:schemeClr val="tx1"/>
                </a:solidFill>
                <a:latin typeface="Lato"/>
                <a:ea typeface="Lato"/>
                <a:cs typeface="Lato"/>
                <a:sym typeface="Lato"/>
              </a:rPr>
              <a:t>The type of cuisine offered by the restaurant.</a:t>
            </a:r>
          </a:p>
          <a:p>
            <a:pPr marL="488950" indent="-342900">
              <a:lnSpc>
                <a:spcPct val="115000"/>
              </a:lnSpc>
              <a:buClr>
                <a:schemeClr val="tx1"/>
              </a:buClr>
              <a:buSzPts val="1300"/>
              <a:buFont typeface="Arial" panose="020B0604020202020204" pitchFamily="34" charset="0"/>
              <a:buChar char="•"/>
            </a:pPr>
            <a:r>
              <a:rPr lang="en-US" sz="2400" b="1" dirty="0">
                <a:solidFill>
                  <a:schemeClr val="tx1"/>
                </a:solidFill>
                <a:latin typeface="Lato"/>
                <a:ea typeface="Lato"/>
                <a:cs typeface="Lato"/>
                <a:sym typeface="Lato"/>
              </a:rPr>
              <a:t>Currency: </a:t>
            </a:r>
            <a:r>
              <a:rPr lang="en-US" sz="2400" dirty="0">
                <a:solidFill>
                  <a:schemeClr val="tx1"/>
                </a:solidFill>
                <a:latin typeface="Lato"/>
                <a:ea typeface="Lato"/>
                <a:cs typeface="Lato"/>
                <a:sym typeface="Lato"/>
              </a:rPr>
              <a:t>The currency used for transactions in the restaurant.</a:t>
            </a:r>
            <a:endParaRPr lang="en-IN" sz="2400" dirty="0">
              <a:solidFill>
                <a:schemeClr val="tx1"/>
              </a:solidFill>
              <a:latin typeface="Lato"/>
              <a:ea typeface="Lato"/>
              <a:cs typeface="Lato"/>
              <a:sym typeface="Lato"/>
            </a:endParaRPr>
          </a:p>
          <a:p>
            <a:pPr marL="488950" indent="-342900">
              <a:lnSpc>
                <a:spcPct val="115000"/>
              </a:lnSpc>
              <a:buClr>
                <a:schemeClr val="tx1"/>
              </a:buClr>
              <a:buSzPts val="1300"/>
              <a:buFont typeface="Arial" panose="020B0604020202020204" pitchFamily="34" charset="0"/>
              <a:buChar char="•"/>
            </a:pPr>
            <a:r>
              <a:rPr lang="en-IN" sz="2400" b="1" dirty="0">
                <a:solidFill>
                  <a:schemeClr val="tx1"/>
                </a:solidFill>
                <a:latin typeface="Lato"/>
                <a:ea typeface="Lato"/>
                <a:cs typeface="Lato"/>
                <a:sym typeface="Lato"/>
              </a:rPr>
              <a:t>Price: </a:t>
            </a:r>
            <a:r>
              <a:rPr lang="en-IN" sz="2400" dirty="0">
                <a:solidFill>
                  <a:schemeClr val="tx1"/>
                </a:solidFill>
                <a:latin typeface="Lato"/>
                <a:ea typeface="Lato"/>
                <a:cs typeface="Lato"/>
                <a:sym typeface="Lato"/>
              </a:rPr>
              <a:t>The cost of two people dining with respective currency symbol.</a:t>
            </a:r>
            <a:endParaRPr lang="en-US" sz="2000" b="1" dirty="0">
              <a:solidFill>
                <a:schemeClr val="tx1"/>
              </a:solidFill>
              <a:latin typeface="Lato"/>
              <a:ea typeface="Lato"/>
              <a:cs typeface="Lato"/>
              <a:sym typeface="Lato"/>
            </a:endParaRPr>
          </a:p>
        </p:txBody>
      </p:sp>
      <p:sp>
        <p:nvSpPr>
          <p:cNvPr id="5" name="Content Placeholder 8">
            <a:extLst>
              <a:ext uri="{FF2B5EF4-FFF2-40B4-BE49-F238E27FC236}">
                <a16:creationId xmlns:a16="http://schemas.microsoft.com/office/drawing/2014/main" id="{915260C8-5364-3188-EC06-6A526CC3CCBA}"/>
              </a:ext>
            </a:extLst>
          </p:cNvPr>
          <p:cNvSpPr txBox="1">
            <a:spLocks/>
          </p:cNvSpPr>
          <p:nvPr/>
        </p:nvSpPr>
        <p:spPr>
          <a:xfrm>
            <a:off x="5912876" y="1028700"/>
            <a:ext cx="5656729" cy="5638800"/>
          </a:xfrm>
          <a:prstGeom prst="rect">
            <a:avLst/>
          </a:prstGeom>
        </p:spPr>
        <p:txBody>
          <a:bodyPr>
            <a:normAutofit fontScale="70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88950" indent="-342900">
              <a:lnSpc>
                <a:spcPct val="115000"/>
              </a:lnSpc>
              <a:buClr>
                <a:schemeClr val="tx1"/>
              </a:buClr>
              <a:buSzPts val="1300"/>
              <a:buFont typeface="Arial" panose="020B0604020202020204" pitchFamily="34" charset="0"/>
              <a:buChar char="•"/>
            </a:pPr>
            <a:r>
              <a:rPr lang="en-US" sz="2400" b="1">
                <a:solidFill>
                  <a:schemeClr val="tx1"/>
                </a:solidFill>
                <a:latin typeface="Lato"/>
                <a:ea typeface="Lato"/>
                <a:cs typeface="Lato"/>
                <a:sym typeface="Lato"/>
              </a:rPr>
              <a:t>Price in USD: </a:t>
            </a:r>
            <a:r>
              <a:rPr lang="en-US" sz="2400">
                <a:solidFill>
                  <a:schemeClr val="tx1"/>
                </a:solidFill>
                <a:latin typeface="Lato"/>
                <a:ea typeface="Lato"/>
                <a:cs typeface="Lato"/>
                <a:sym typeface="Lato"/>
              </a:rPr>
              <a:t>The Price has been converted to USD.</a:t>
            </a:r>
          </a:p>
          <a:p>
            <a:pPr marL="488950" indent="-342900">
              <a:lnSpc>
                <a:spcPct val="115000"/>
              </a:lnSpc>
              <a:buClr>
                <a:schemeClr val="tx1"/>
              </a:buClr>
              <a:buSzPts val="1300"/>
              <a:buFont typeface="Arial" panose="020B0604020202020204" pitchFamily="34" charset="0"/>
              <a:buChar char="•"/>
            </a:pPr>
            <a:r>
              <a:rPr lang="en-US" sz="2400" b="1">
                <a:solidFill>
                  <a:schemeClr val="tx1"/>
                </a:solidFill>
                <a:latin typeface="Lato"/>
                <a:ea typeface="Lato"/>
                <a:cs typeface="Lato"/>
                <a:sym typeface="Lato"/>
              </a:rPr>
              <a:t>Price in RS: </a:t>
            </a:r>
            <a:r>
              <a:rPr lang="en-US" sz="2400">
                <a:solidFill>
                  <a:schemeClr val="tx1"/>
                </a:solidFill>
                <a:latin typeface="Lato"/>
                <a:ea typeface="Lato"/>
                <a:cs typeface="Lato"/>
                <a:sym typeface="Lato"/>
              </a:rPr>
              <a:t>The Price has been converted to INR.</a:t>
            </a:r>
            <a:endParaRPr lang="en-US" sz="2400" b="1">
              <a:solidFill>
                <a:schemeClr val="tx1"/>
              </a:solidFill>
              <a:latin typeface="Lato"/>
              <a:ea typeface="Lato"/>
              <a:cs typeface="Lato"/>
              <a:sym typeface="Lato"/>
            </a:endParaRPr>
          </a:p>
          <a:p>
            <a:pPr marL="488950" indent="-342900">
              <a:lnSpc>
                <a:spcPct val="115000"/>
              </a:lnSpc>
              <a:buClr>
                <a:schemeClr val="tx1"/>
              </a:buClr>
              <a:buSzPts val="1300"/>
              <a:buFont typeface="Arial" panose="020B0604020202020204" pitchFamily="34" charset="0"/>
              <a:buChar char="•"/>
            </a:pPr>
            <a:r>
              <a:rPr lang="en-US" sz="2400" b="1">
                <a:solidFill>
                  <a:schemeClr val="tx1"/>
                </a:solidFill>
                <a:latin typeface="Lato"/>
                <a:ea typeface="Lato"/>
                <a:cs typeface="Lato"/>
                <a:sym typeface="Lato"/>
              </a:rPr>
              <a:t>Has_Table_booking: </a:t>
            </a:r>
            <a:r>
              <a:rPr lang="en-US" sz="2400">
                <a:solidFill>
                  <a:schemeClr val="tx1"/>
                </a:solidFill>
                <a:latin typeface="Lato"/>
                <a:ea typeface="Lato"/>
                <a:cs typeface="Lato"/>
                <a:sym typeface="Lato"/>
              </a:rPr>
              <a:t>Indicates whether the restaurant has a table booking option (Yes/No).</a:t>
            </a:r>
          </a:p>
          <a:p>
            <a:pPr marL="488950" indent="-342900">
              <a:lnSpc>
                <a:spcPct val="115000"/>
              </a:lnSpc>
              <a:buClr>
                <a:schemeClr val="tx1"/>
              </a:buClr>
              <a:buSzPts val="1300"/>
              <a:buFont typeface="Arial" panose="020B0604020202020204" pitchFamily="34" charset="0"/>
              <a:buChar char="•"/>
            </a:pPr>
            <a:r>
              <a:rPr lang="en-US" sz="2400" b="1">
                <a:solidFill>
                  <a:schemeClr val="tx1"/>
                </a:solidFill>
                <a:latin typeface="Lato"/>
                <a:ea typeface="Lato"/>
                <a:cs typeface="Lato"/>
                <a:sym typeface="Lato"/>
              </a:rPr>
              <a:t>Has_Online_delivery: </a:t>
            </a:r>
            <a:r>
              <a:rPr lang="en-US" sz="2400">
                <a:solidFill>
                  <a:schemeClr val="tx1"/>
                </a:solidFill>
                <a:latin typeface="Lato"/>
                <a:ea typeface="Lato"/>
                <a:cs typeface="Lato"/>
                <a:sym typeface="Lato"/>
              </a:rPr>
              <a:t>Indicates whether the restaurant offers online delivery (Yes/No).</a:t>
            </a:r>
          </a:p>
          <a:p>
            <a:pPr marL="488950" indent="-342900">
              <a:lnSpc>
                <a:spcPct val="115000"/>
              </a:lnSpc>
              <a:buClr>
                <a:schemeClr val="tx1"/>
              </a:buClr>
              <a:buSzPts val="1300"/>
              <a:buFont typeface="Arial" panose="020B0604020202020204" pitchFamily="34" charset="0"/>
              <a:buChar char="•"/>
            </a:pPr>
            <a:r>
              <a:rPr lang="en-US" sz="2400" b="1">
                <a:solidFill>
                  <a:schemeClr val="tx1"/>
                </a:solidFill>
                <a:latin typeface="Lato"/>
                <a:ea typeface="Lato"/>
                <a:cs typeface="Lato"/>
                <a:sym typeface="Lato"/>
              </a:rPr>
              <a:t>Is_delivering_now: </a:t>
            </a:r>
            <a:r>
              <a:rPr lang="en-US" sz="2400">
                <a:solidFill>
                  <a:schemeClr val="tx1"/>
                </a:solidFill>
                <a:latin typeface="Lato"/>
                <a:ea typeface="Lato"/>
                <a:cs typeface="Lato"/>
                <a:sym typeface="Lato"/>
              </a:rPr>
              <a:t>Indicates whether the restaurant is currently delivering (Yes/No).</a:t>
            </a:r>
          </a:p>
          <a:p>
            <a:pPr marL="488950" indent="-342900">
              <a:lnSpc>
                <a:spcPct val="115000"/>
              </a:lnSpc>
              <a:buClr>
                <a:schemeClr val="tx1"/>
              </a:buClr>
              <a:buSzPts val="1300"/>
              <a:buFont typeface="Arial" panose="020B0604020202020204" pitchFamily="34" charset="0"/>
              <a:buChar char="•"/>
            </a:pPr>
            <a:r>
              <a:rPr lang="en-US" sz="2400" b="1">
                <a:solidFill>
                  <a:schemeClr val="tx1"/>
                </a:solidFill>
                <a:latin typeface="Lato"/>
                <a:ea typeface="Lato"/>
                <a:cs typeface="Lato"/>
                <a:sym typeface="Lato"/>
              </a:rPr>
              <a:t>Switch_to_order_menu: </a:t>
            </a:r>
            <a:r>
              <a:rPr lang="en-US" sz="2400">
                <a:solidFill>
                  <a:schemeClr val="tx1"/>
                </a:solidFill>
                <a:latin typeface="Lato"/>
                <a:ea typeface="Lato"/>
                <a:cs typeface="Lato"/>
                <a:sym typeface="Lato"/>
              </a:rPr>
              <a:t>Indicates whether users can switch to the order menu (Yes/No).</a:t>
            </a:r>
          </a:p>
          <a:p>
            <a:pPr marL="488950" indent="-342900">
              <a:lnSpc>
                <a:spcPct val="115000"/>
              </a:lnSpc>
              <a:buClr>
                <a:schemeClr val="tx1"/>
              </a:buClr>
              <a:buSzPts val="1300"/>
              <a:buFont typeface="Arial" panose="020B0604020202020204" pitchFamily="34" charset="0"/>
              <a:buChar char="•"/>
            </a:pPr>
            <a:r>
              <a:rPr lang="en-US" sz="2400" b="1">
                <a:solidFill>
                  <a:schemeClr val="tx1"/>
                </a:solidFill>
                <a:latin typeface="Lato"/>
                <a:ea typeface="Lato"/>
                <a:cs typeface="Lato"/>
                <a:sym typeface="Lato"/>
              </a:rPr>
              <a:t>Price_range: </a:t>
            </a:r>
            <a:r>
              <a:rPr lang="en-US" sz="2400">
                <a:solidFill>
                  <a:schemeClr val="tx1"/>
                </a:solidFill>
                <a:latin typeface="Lato"/>
                <a:ea typeface="Lato"/>
                <a:cs typeface="Lato"/>
                <a:sym typeface="Lato"/>
              </a:rPr>
              <a:t>A numeric value indicating the price range category of the restaurant.</a:t>
            </a:r>
          </a:p>
          <a:p>
            <a:pPr marL="488950" indent="-342900">
              <a:lnSpc>
                <a:spcPct val="115000"/>
              </a:lnSpc>
              <a:buClr>
                <a:schemeClr val="tx1"/>
              </a:buClr>
              <a:buSzPts val="1300"/>
              <a:buFont typeface="Arial" panose="020B0604020202020204" pitchFamily="34" charset="0"/>
              <a:buChar char="•"/>
            </a:pPr>
            <a:r>
              <a:rPr lang="en-US" sz="2400" b="1">
                <a:solidFill>
                  <a:schemeClr val="tx1"/>
                </a:solidFill>
                <a:latin typeface="Lato"/>
                <a:ea typeface="Lato"/>
                <a:cs typeface="Lato"/>
                <a:sym typeface="Lato"/>
              </a:rPr>
              <a:t>Votes: </a:t>
            </a:r>
            <a:r>
              <a:rPr lang="en-US" sz="2400">
                <a:solidFill>
                  <a:schemeClr val="tx1"/>
                </a:solidFill>
                <a:latin typeface="Lato"/>
                <a:ea typeface="Lato"/>
                <a:cs typeface="Lato"/>
                <a:sym typeface="Lato"/>
              </a:rPr>
              <a:t>The number of votes or ratings/(feedback) received by the restaurant.</a:t>
            </a:r>
          </a:p>
          <a:p>
            <a:pPr marL="488950" indent="-342900">
              <a:lnSpc>
                <a:spcPct val="115000"/>
              </a:lnSpc>
              <a:buClr>
                <a:schemeClr val="tx1"/>
              </a:buClr>
              <a:buSzPts val="1300"/>
              <a:buFont typeface="Arial" panose="020B0604020202020204" pitchFamily="34" charset="0"/>
              <a:buChar char="•"/>
            </a:pPr>
            <a:r>
              <a:rPr lang="en-US" sz="2400" b="1">
                <a:solidFill>
                  <a:schemeClr val="tx1"/>
                </a:solidFill>
                <a:latin typeface="Lato"/>
                <a:ea typeface="Lato"/>
                <a:cs typeface="Lato"/>
                <a:sym typeface="Lato"/>
              </a:rPr>
              <a:t>Average_Cost_for_two: </a:t>
            </a:r>
            <a:r>
              <a:rPr lang="en-US" sz="2400">
                <a:solidFill>
                  <a:schemeClr val="tx1"/>
                </a:solidFill>
                <a:latin typeface="Lato"/>
                <a:ea typeface="Lato"/>
                <a:cs typeface="Lato"/>
                <a:sym typeface="Lato"/>
              </a:rPr>
              <a:t>The average cost for two people dining at the restaurant.</a:t>
            </a:r>
          </a:p>
          <a:p>
            <a:pPr marL="495300" indent="-342900">
              <a:lnSpc>
                <a:spcPct val="115000"/>
              </a:lnSpc>
              <a:buClr>
                <a:schemeClr val="tx1"/>
              </a:buClr>
              <a:buSzPts val="1200"/>
              <a:buFont typeface="Arial" panose="020B0604020202020204" pitchFamily="34" charset="0"/>
              <a:buChar char="•"/>
            </a:pPr>
            <a:r>
              <a:rPr lang="en-US" sz="2400" b="1">
                <a:solidFill>
                  <a:schemeClr val="tx1"/>
                </a:solidFill>
                <a:latin typeface="Lato"/>
                <a:ea typeface="Lato"/>
                <a:cs typeface="Lato"/>
                <a:sym typeface="Lato"/>
              </a:rPr>
              <a:t>Rating</a:t>
            </a:r>
            <a:r>
              <a:rPr lang="en-US" sz="2000" b="1">
                <a:solidFill>
                  <a:schemeClr val="tx1"/>
                </a:solidFill>
                <a:latin typeface="Lato"/>
                <a:ea typeface="Lato"/>
                <a:cs typeface="Lato"/>
                <a:sym typeface="Lato"/>
              </a:rPr>
              <a:t>: </a:t>
            </a:r>
            <a:r>
              <a:rPr lang="en-US" sz="2000">
                <a:solidFill>
                  <a:schemeClr val="tx1"/>
                </a:solidFill>
                <a:latin typeface="Lato"/>
                <a:ea typeface="Lato"/>
                <a:cs typeface="Lato"/>
                <a:sym typeface="Lato"/>
              </a:rPr>
              <a:t>The overall rating of the restaurant is based on user reviews.</a:t>
            </a:r>
          </a:p>
          <a:p>
            <a:pPr marL="495300" indent="-342900">
              <a:lnSpc>
                <a:spcPct val="115000"/>
              </a:lnSpc>
              <a:buClr>
                <a:schemeClr val="tx1"/>
              </a:buClr>
              <a:buSzPts val="1200"/>
              <a:buFont typeface="Arial" panose="020B0604020202020204" pitchFamily="34" charset="0"/>
              <a:buChar char="•"/>
            </a:pPr>
            <a:r>
              <a:rPr lang="en-US" sz="2400" b="1">
                <a:solidFill>
                  <a:schemeClr val="tx1"/>
                </a:solidFill>
                <a:latin typeface="Lato"/>
                <a:ea typeface="Lato"/>
                <a:cs typeface="Lato"/>
                <a:sym typeface="Lato"/>
              </a:rPr>
              <a:t>Updated_Datekey</a:t>
            </a:r>
            <a:r>
              <a:rPr lang="en-US" sz="2000" b="1">
                <a:solidFill>
                  <a:schemeClr val="tx1"/>
                </a:solidFill>
                <a:latin typeface="Lato"/>
                <a:ea typeface="Lato"/>
                <a:cs typeface="Lato"/>
                <a:sym typeface="Lato"/>
              </a:rPr>
              <a:t>_</a:t>
            </a:r>
            <a:r>
              <a:rPr lang="en-US" sz="2400" b="1">
                <a:solidFill>
                  <a:schemeClr val="tx1"/>
                </a:solidFill>
                <a:latin typeface="Lato"/>
                <a:ea typeface="Lato"/>
                <a:cs typeface="Lato"/>
                <a:sym typeface="Lato"/>
              </a:rPr>
              <a:t>opening</a:t>
            </a:r>
            <a:r>
              <a:rPr lang="en-US" sz="2000" b="1">
                <a:solidFill>
                  <a:schemeClr val="tx1"/>
                </a:solidFill>
                <a:latin typeface="Lato"/>
                <a:ea typeface="Lato"/>
                <a:cs typeface="Lato"/>
                <a:sym typeface="Lato"/>
              </a:rPr>
              <a:t>: </a:t>
            </a:r>
            <a:r>
              <a:rPr lang="en-US" sz="2000">
                <a:solidFill>
                  <a:schemeClr val="tx1"/>
                </a:solidFill>
                <a:latin typeface="Lato"/>
                <a:ea typeface="Lato"/>
                <a:cs typeface="Lato"/>
                <a:sym typeface="Lato"/>
              </a:rPr>
              <a:t>The date when the restaurant was opened.</a:t>
            </a:r>
          </a:p>
          <a:p>
            <a:pPr marL="495300" indent="-342900">
              <a:lnSpc>
                <a:spcPct val="115000"/>
              </a:lnSpc>
              <a:buClr>
                <a:schemeClr val="tx1"/>
              </a:buClr>
              <a:buSzPts val="1200"/>
              <a:buFont typeface="Arial" panose="020B0604020202020204" pitchFamily="34" charset="0"/>
              <a:buChar char="•"/>
            </a:pPr>
            <a:r>
              <a:rPr lang="en-US" sz="2400" b="1">
                <a:solidFill>
                  <a:schemeClr val="tx1"/>
                </a:solidFill>
                <a:latin typeface="Lato"/>
                <a:ea typeface="Lato"/>
                <a:cs typeface="Lato"/>
                <a:sym typeface="Lato"/>
              </a:rPr>
              <a:t>Years: </a:t>
            </a:r>
            <a:r>
              <a:rPr lang="en-US" sz="2400">
                <a:solidFill>
                  <a:schemeClr val="tx1"/>
                </a:solidFill>
                <a:latin typeface="Lato"/>
                <a:ea typeface="Lato"/>
                <a:cs typeface="Lato"/>
                <a:sym typeface="Lato"/>
              </a:rPr>
              <a:t>The year of restaurant opened.</a:t>
            </a:r>
            <a:endParaRPr lang="en-US" sz="2400" b="1">
              <a:solidFill>
                <a:schemeClr val="tx1"/>
              </a:solidFill>
              <a:latin typeface="Lato"/>
              <a:ea typeface="Lato"/>
              <a:cs typeface="Lato"/>
              <a:sym typeface="Lato"/>
            </a:endParaRPr>
          </a:p>
          <a:p>
            <a:pPr marL="495300" indent="-342900">
              <a:lnSpc>
                <a:spcPct val="115000"/>
              </a:lnSpc>
              <a:buClr>
                <a:schemeClr val="tx1"/>
              </a:buClr>
              <a:buSzPts val="1200"/>
              <a:buFont typeface="Arial" panose="020B0604020202020204" pitchFamily="34" charset="0"/>
              <a:buChar char="•"/>
            </a:pPr>
            <a:r>
              <a:rPr lang="en-US" sz="2400" b="1">
                <a:solidFill>
                  <a:schemeClr val="tx1"/>
                </a:solidFill>
                <a:latin typeface="Lato"/>
                <a:ea typeface="Lato"/>
                <a:cs typeface="Lato"/>
                <a:sym typeface="Lato"/>
              </a:rPr>
              <a:t>Country: </a:t>
            </a:r>
            <a:r>
              <a:rPr lang="en-US" sz="2400">
                <a:solidFill>
                  <a:schemeClr val="tx1"/>
                </a:solidFill>
                <a:latin typeface="Lato"/>
                <a:ea typeface="Lato"/>
                <a:cs typeface="Lato"/>
                <a:sym typeface="Lato"/>
              </a:rPr>
              <a:t>The country of restaurant located.</a:t>
            </a:r>
            <a:endParaRPr lang="en-US" sz="2400" b="1">
              <a:solidFill>
                <a:schemeClr val="tx1"/>
              </a:solidFill>
              <a:latin typeface="Lato"/>
              <a:ea typeface="Lato"/>
              <a:cs typeface="Lato"/>
              <a:sym typeface="Lato"/>
            </a:endParaRPr>
          </a:p>
          <a:p>
            <a:pPr marL="495300" indent="-342900">
              <a:lnSpc>
                <a:spcPct val="115000"/>
              </a:lnSpc>
              <a:buClr>
                <a:schemeClr val="tx1"/>
              </a:buClr>
              <a:buSzPts val="1200"/>
              <a:buFont typeface="Arial" panose="020B0604020202020204" pitchFamily="34" charset="0"/>
              <a:buChar char="•"/>
            </a:pPr>
            <a:endParaRPr lang="en-US" sz="2000" b="1">
              <a:solidFill>
                <a:schemeClr val="tx1"/>
              </a:solidFill>
              <a:latin typeface="Lato"/>
              <a:ea typeface="Lato"/>
              <a:cs typeface="Lato"/>
              <a:sym typeface="Lato"/>
            </a:endParaRPr>
          </a:p>
          <a:p>
            <a:pPr marL="495300" indent="-342900">
              <a:lnSpc>
                <a:spcPct val="115000"/>
              </a:lnSpc>
              <a:buClr>
                <a:schemeClr val="tx1"/>
              </a:buClr>
              <a:buSzPts val="1200"/>
              <a:buFont typeface="Arial" panose="020B0604020202020204" pitchFamily="34" charset="0"/>
              <a:buChar char="•"/>
            </a:pPr>
            <a:endParaRPr lang="en-US" sz="2000">
              <a:solidFill>
                <a:schemeClr val="tx1"/>
              </a:solidFill>
              <a:latin typeface="Lato"/>
              <a:ea typeface="Lato"/>
              <a:cs typeface="Lato"/>
              <a:sym typeface="Lato"/>
            </a:endParaRPr>
          </a:p>
          <a:p>
            <a:pPr marL="495300" indent="-342900">
              <a:lnSpc>
                <a:spcPct val="115000"/>
              </a:lnSpc>
              <a:buClr>
                <a:schemeClr val="tx1"/>
              </a:buClr>
              <a:buSzPts val="1200"/>
              <a:buFont typeface="Arial" panose="020B0604020202020204" pitchFamily="34" charset="0"/>
              <a:buChar char="•"/>
            </a:pPr>
            <a:endParaRPr lang="en-IN" sz="2000">
              <a:solidFill>
                <a:schemeClr val="tx1"/>
              </a:solidFill>
              <a:latin typeface="Lato"/>
              <a:ea typeface="Lato"/>
              <a:cs typeface="Lato"/>
              <a:sym typeface="Lato"/>
            </a:endParaRPr>
          </a:p>
          <a:p>
            <a:pPr marL="495300" indent="-342900">
              <a:lnSpc>
                <a:spcPct val="115000"/>
              </a:lnSpc>
              <a:buClr>
                <a:schemeClr val="tx1"/>
              </a:buClr>
              <a:buSzPts val="1200"/>
              <a:buFont typeface="Arial" panose="020B0604020202020204" pitchFamily="34" charset="0"/>
              <a:buChar char="•"/>
            </a:pPr>
            <a:endParaRPr lang="en-US" sz="2000" dirty="0">
              <a:solidFill>
                <a:schemeClr val="tx1"/>
              </a:solidFill>
              <a:latin typeface="Lato"/>
              <a:ea typeface="Lato"/>
              <a:cs typeface="Lato"/>
              <a:sym typeface="Lato"/>
            </a:endParaRPr>
          </a:p>
        </p:txBody>
      </p:sp>
    </p:spTree>
    <p:extLst>
      <p:ext uri="{BB962C8B-B14F-4D97-AF65-F5344CB8AC3E}">
        <p14:creationId xmlns:p14="http://schemas.microsoft.com/office/powerpoint/2010/main" val="2156319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59">
          <a:extLst>
            <a:ext uri="{FF2B5EF4-FFF2-40B4-BE49-F238E27FC236}">
              <a16:creationId xmlns:a16="http://schemas.microsoft.com/office/drawing/2014/main" id="{A6C10222-6648-7D3E-ED94-B959C6C1A2A4}"/>
            </a:ext>
          </a:extLst>
        </p:cNvPr>
        <p:cNvGrpSpPr/>
        <p:nvPr/>
      </p:nvGrpSpPr>
      <p:grpSpPr>
        <a:xfrm>
          <a:off x="0" y="0"/>
          <a:ext cx="0" cy="0"/>
          <a:chOff x="0" y="0"/>
          <a:chExt cx="0" cy="0"/>
        </a:xfrm>
      </p:grpSpPr>
      <p:sp>
        <p:nvSpPr>
          <p:cNvPr id="161" name="Google Shape;161;p2">
            <a:extLst>
              <a:ext uri="{FF2B5EF4-FFF2-40B4-BE49-F238E27FC236}">
                <a16:creationId xmlns:a16="http://schemas.microsoft.com/office/drawing/2014/main" id="{BF89D8DA-92AA-ECE9-1BB2-C71D9833B345}"/>
              </a:ext>
            </a:extLst>
          </p:cNvPr>
          <p:cNvSpPr/>
          <p:nvPr/>
        </p:nvSpPr>
        <p:spPr>
          <a:xfrm>
            <a:off x="5439833" y="1147904"/>
            <a:ext cx="3462867" cy="887943"/>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n-US" sz="2800" b="1" dirty="0">
                <a:solidFill>
                  <a:srgbClr val="3A3A3A"/>
                </a:solidFill>
                <a:latin typeface="Century"/>
                <a:sym typeface="Century"/>
              </a:rPr>
              <a:t>Key Statistics</a:t>
            </a:r>
            <a:endParaRPr sz="2800" b="1" dirty="0">
              <a:solidFill>
                <a:srgbClr val="3A3A3A"/>
              </a:solidFill>
              <a:latin typeface="Century"/>
            </a:endParaRPr>
          </a:p>
          <a:p>
            <a:pPr marL="0" marR="0" lvl="0" indent="0" algn="ctr" rtl="0">
              <a:spcBef>
                <a:spcPts val="600"/>
              </a:spcBef>
              <a:spcAft>
                <a:spcPts val="0"/>
              </a:spcAft>
              <a:buNone/>
            </a:pPr>
            <a:endParaRPr sz="1800" b="0" i="0" u="none" strike="noStrike" cap="none" dirty="0">
              <a:solidFill>
                <a:schemeClr val="lt1"/>
              </a:solidFill>
              <a:latin typeface="Century Gothic"/>
              <a:ea typeface="Century Gothic"/>
              <a:cs typeface="Century Gothic"/>
              <a:sym typeface="Century Gothic"/>
            </a:endParaRPr>
          </a:p>
        </p:txBody>
      </p:sp>
      <p:sp>
        <p:nvSpPr>
          <p:cNvPr id="3" name="Text Placeholder 9">
            <a:extLst>
              <a:ext uri="{FF2B5EF4-FFF2-40B4-BE49-F238E27FC236}">
                <a16:creationId xmlns:a16="http://schemas.microsoft.com/office/drawing/2014/main" id="{098C656A-FF12-E93C-84F5-EDD22A48E515}"/>
              </a:ext>
            </a:extLst>
          </p:cNvPr>
          <p:cNvSpPr txBox="1">
            <a:spLocks/>
          </p:cNvSpPr>
          <p:nvPr/>
        </p:nvSpPr>
        <p:spPr>
          <a:xfrm>
            <a:off x="4364566" y="2035847"/>
            <a:ext cx="6055124" cy="3879273"/>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nSpc>
                <a:spcPct val="150000"/>
              </a:lnSpc>
              <a:buFont typeface="Wingdings" panose="05000000000000000000" pitchFamily="2" charset="2"/>
              <a:buChar char="q"/>
            </a:pPr>
            <a:r>
              <a:rPr lang="en-GB" sz="1800" dirty="0">
                <a:solidFill>
                  <a:schemeClr val="tx1"/>
                </a:solidFill>
                <a:effectLst>
                  <a:outerShdw blurRad="38100" dist="38100" dir="2700000" algn="tl">
                    <a:srgbClr val="000000">
                      <a:alpha val="43137"/>
                    </a:srgbClr>
                  </a:outerShdw>
                </a:effectLst>
              </a:rPr>
              <a:t>Total Number of Restaurants: 9,551 restaurants from various countries around the world.</a:t>
            </a:r>
          </a:p>
          <a:p>
            <a:pPr marL="285750" indent="-285750">
              <a:lnSpc>
                <a:spcPct val="150000"/>
              </a:lnSpc>
              <a:buFont typeface="Wingdings" panose="05000000000000000000" pitchFamily="2" charset="2"/>
              <a:buChar char="q"/>
            </a:pPr>
            <a:r>
              <a:rPr lang="en-GB" sz="1800" dirty="0">
                <a:solidFill>
                  <a:schemeClr val="tx1"/>
                </a:solidFill>
                <a:effectLst>
                  <a:outerShdw blurRad="38100" dist="38100" dir="2700000" algn="tl">
                    <a:srgbClr val="000000">
                      <a:alpha val="43137"/>
                    </a:srgbClr>
                  </a:outerShdw>
                </a:effectLst>
              </a:rPr>
              <a:t>Total Number of Cuisines: 1,825 cuisines from various restaurants across different countries and states.</a:t>
            </a:r>
          </a:p>
          <a:p>
            <a:pPr marL="285750" indent="-285750">
              <a:lnSpc>
                <a:spcPct val="150000"/>
              </a:lnSpc>
              <a:buFont typeface="Wingdings" panose="05000000000000000000" pitchFamily="2" charset="2"/>
              <a:buChar char="q"/>
            </a:pPr>
            <a:r>
              <a:rPr lang="en-GB" sz="1800" dirty="0">
                <a:solidFill>
                  <a:schemeClr val="tx1"/>
                </a:solidFill>
                <a:effectLst>
                  <a:outerShdw blurRad="38100" dist="38100" dir="2700000" algn="tl">
                    <a:srgbClr val="000000">
                      <a:alpha val="43137"/>
                    </a:srgbClr>
                  </a:outerShdw>
                </a:effectLst>
              </a:rPr>
              <a:t>Total Number of Cities: 141 cities have been analysed from 15 countries.</a:t>
            </a:r>
          </a:p>
          <a:p>
            <a:pPr marL="285750" indent="-285750">
              <a:lnSpc>
                <a:spcPct val="150000"/>
              </a:lnSpc>
              <a:buFont typeface="Wingdings" panose="05000000000000000000" pitchFamily="2" charset="2"/>
              <a:buChar char="q"/>
            </a:pPr>
            <a:r>
              <a:rPr lang="en-GB" sz="1800" dirty="0">
                <a:solidFill>
                  <a:schemeClr val="tx1"/>
                </a:solidFill>
                <a:effectLst>
                  <a:outerShdw blurRad="38100" dist="38100" dir="2700000" algn="tl">
                    <a:srgbClr val="000000">
                      <a:alpha val="43137"/>
                    </a:srgbClr>
                  </a:outerShdw>
                </a:effectLst>
              </a:rPr>
              <a:t>Total Number of Votes: 1,498,645 votes were cast in the review system to generate feedback.</a:t>
            </a:r>
            <a:endParaRPr lang="en-IN" sz="1800" dirty="0">
              <a:solidFill>
                <a:schemeClr val="tx1"/>
              </a:solidFill>
              <a:effectLst>
                <a:outerShdw blurRad="38100" dist="38100" dir="2700000" algn="tl">
                  <a:srgbClr val="000000">
                    <a:alpha val="43137"/>
                  </a:srgbClr>
                </a:outerShdw>
              </a:effectLst>
            </a:endParaRPr>
          </a:p>
        </p:txBody>
      </p:sp>
      <p:pic>
        <p:nvPicPr>
          <p:cNvPr id="5" name="Graphic 4">
            <a:extLst>
              <a:ext uri="{FF2B5EF4-FFF2-40B4-BE49-F238E27FC236}">
                <a16:creationId xmlns:a16="http://schemas.microsoft.com/office/drawing/2014/main" id="{393CF41B-0515-A554-FAB8-D081F824704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05510" y="2514600"/>
            <a:ext cx="2291690" cy="2291690"/>
          </a:xfrm>
          <a:prstGeom prst="rect">
            <a:avLst/>
          </a:prstGeom>
        </p:spPr>
      </p:pic>
    </p:spTree>
    <p:extLst>
      <p:ext uri="{BB962C8B-B14F-4D97-AF65-F5344CB8AC3E}">
        <p14:creationId xmlns:p14="http://schemas.microsoft.com/office/powerpoint/2010/main" val="42409029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59">
          <a:extLst>
            <a:ext uri="{FF2B5EF4-FFF2-40B4-BE49-F238E27FC236}">
              <a16:creationId xmlns:a16="http://schemas.microsoft.com/office/drawing/2014/main" id="{6AD58B3D-83EE-F656-24E0-88168D39CA77}"/>
            </a:ext>
          </a:extLst>
        </p:cNvPr>
        <p:cNvGrpSpPr/>
        <p:nvPr/>
      </p:nvGrpSpPr>
      <p:grpSpPr>
        <a:xfrm>
          <a:off x="0" y="0"/>
          <a:ext cx="0" cy="0"/>
          <a:chOff x="0" y="0"/>
          <a:chExt cx="0" cy="0"/>
        </a:xfrm>
      </p:grpSpPr>
      <p:sp>
        <p:nvSpPr>
          <p:cNvPr id="161" name="Google Shape;161;p2">
            <a:extLst>
              <a:ext uri="{FF2B5EF4-FFF2-40B4-BE49-F238E27FC236}">
                <a16:creationId xmlns:a16="http://schemas.microsoft.com/office/drawing/2014/main" id="{26D473B4-E8DD-C016-7372-E4C411FCEE31}"/>
              </a:ext>
            </a:extLst>
          </p:cNvPr>
          <p:cNvSpPr/>
          <p:nvPr/>
        </p:nvSpPr>
        <p:spPr>
          <a:xfrm>
            <a:off x="4720166" y="987039"/>
            <a:ext cx="5008034" cy="887943"/>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n-US" sz="2800" b="1" dirty="0">
                <a:solidFill>
                  <a:srgbClr val="3A3A3A"/>
                </a:solidFill>
                <a:latin typeface="Century"/>
                <a:sym typeface="Century"/>
              </a:rPr>
              <a:t>Data Cleaning and Processing</a:t>
            </a:r>
            <a:endParaRPr lang="en-US" sz="2800" b="1" dirty="0">
              <a:solidFill>
                <a:srgbClr val="3A3A3A"/>
              </a:solidFill>
              <a:latin typeface="Century"/>
            </a:endParaRPr>
          </a:p>
          <a:p>
            <a:pPr marL="0" marR="0" lvl="0" indent="0" algn="ctr" rtl="0">
              <a:spcBef>
                <a:spcPts val="600"/>
              </a:spcBef>
              <a:spcAft>
                <a:spcPts val="0"/>
              </a:spcAft>
              <a:buNone/>
            </a:pPr>
            <a:endParaRPr sz="1800" b="0" i="0" u="none" strike="noStrike" cap="none" dirty="0">
              <a:solidFill>
                <a:schemeClr val="lt1"/>
              </a:solidFill>
              <a:latin typeface="Century Gothic"/>
              <a:ea typeface="Century Gothic"/>
              <a:cs typeface="Century Gothic"/>
              <a:sym typeface="Century Gothic"/>
            </a:endParaRPr>
          </a:p>
        </p:txBody>
      </p:sp>
      <p:pic>
        <p:nvPicPr>
          <p:cNvPr id="167" name="Google Shape;167;p3" descr="Closed book">
            <a:extLst>
              <a:ext uri="{FF2B5EF4-FFF2-40B4-BE49-F238E27FC236}">
                <a16:creationId xmlns:a16="http://schemas.microsoft.com/office/drawing/2014/main" id="{721A3CD1-0C93-0E12-4BBF-17B7536FF90F}"/>
              </a:ext>
            </a:extLst>
          </p:cNvPr>
          <p:cNvPicPr preferRelativeResize="0"/>
          <p:nvPr/>
        </p:nvPicPr>
        <p:blipFill rotWithShape="1">
          <a:blip r:embed="rId4">
            <a:alphaModFix/>
          </a:blip>
          <a:srcRect/>
          <a:stretch/>
        </p:blipFill>
        <p:spPr>
          <a:xfrm>
            <a:off x="643902" y="2269284"/>
            <a:ext cx="2759697" cy="2759697"/>
          </a:xfrm>
          <a:prstGeom prst="rect">
            <a:avLst/>
          </a:prstGeom>
          <a:noFill/>
          <a:ln>
            <a:noFill/>
          </a:ln>
        </p:spPr>
      </p:pic>
      <p:sp>
        <p:nvSpPr>
          <p:cNvPr id="2" name="Text Placeholder 6">
            <a:extLst>
              <a:ext uri="{FF2B5EF4-FFF2-40B4-BE49-F238E27FC236}">
                <a16:creationId xmlns:a16="http://schemas.microsoft.com/office/drawing/2014/main" id="{C24F47EE-43E3-CC95-944A-D7FEDFF8095B}"/>
              </a:ext>
            </a:extLst>
          </p:cNvPr>
          <p:cNvSpPr txBox="1">
            <a:spLocks/>
          </p:cNvSpPr>
          <p:nvPr/>
        </p:nvSpPr>
        <p:spPr>
          <a:xfrm>
            <a:off x="4018625" y="1874982"/>
            <a:ext cx="6996507" cy="4669751"/>
          </a:xfrm>
          <a:prstGeom prst="rect">
            <a:avLst/>
          </a:prstGeom>
        </p:spPr>
        <p:txBody>
          <a:bodyP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lnSpc>
                <a:spcPct val="150000"/>
              </a:lnSpc>
              <a:buFont typeface="Arial" panose="020B0604020202020204" pitchFamily="34" charset="0"/>
              <a:buChar char="•"/>
            </a:pPr>
            <a:r>
              <a:rPr lang="en-GB" sz="1800" dirty="0">
                <a:solidFill>
                  <a:schemeClr val="tx1"/>
                </a:solidFill>
                <a:effectLst>
                  <a:outerShdw blurRad="38100" dist="38100" dir="2700000" algn="tl">
                    <a:srgbClr val="000000">
                      <a:alpha val="43137"/>
                    </a:srgbClr>
                  </a:outerShdw>
                </a:effectLst>
              </a:rPr>
              <a:t>Treated the missing values in the 'Cuisines' column for the USA.</a:t>
            </a:r>
          </a:p>
          <a:p>
            <a:pPr marL="285750" indent="-285750" algn="just">
              <a:lnSpc>
                <a:spcPct val="150000"/>
              </a:lnSpc>
              <a:buFont typeface="Arial" panose="020B0604020202020204" pitchFamily="34" charset="0"/>
              <a:buChar char="•"/>
            </a:pPr>
            <a:r>
              <a:rPr lang="en-GB" sz="1800" dirty="0">
                <a:solidFill>
                  <a:schemeClr val="tx1"/>
                </a:solidFill>
                <a:effectLst>
                  <a:outerShdw blurRad="38100" dist="38100" dir="2700000" algn="tl">
                    <a:srgbClr val="000000">
                      <a:alpha val="43137"/>
                    </a:srgbClr>
                  </a:outerShdw>
                </a:effectLst>
              </a:rPr>
              <a:t>Standardized the date format.</a:t>
            </a:r>
          </a:p>
          <a:p>
            <a:pPr marL="285750" indent="-285750" algn="just">
              <a:lnSpc>
                <a:spcPct val="150000"/>
              </a:lnSpc>
              <a:buFont typeface="Arial" panose="020B0604020202020204" pitchFamily="34" charset="0"/>
              <a:buChar char="•"/>
            </a:pPr>
            <a:r>
              <a:rPr lang="en-GB" sz="1800" dirty="0">
                <a:solidFill>
                  <a:schemeClr val="tx1"/>
                </a:solidFill>
                <a:effectLst>
                  <a:outerShdw blurRad="38100" dist="38100" dir="2700000" algn="tl">
                    <a:srgbClr val="000000">
                      <a:alpha val="43137"/>
                    </a:srgbClr>
                  </a:outerShdw>
                </a:effectLst>
              </a:rPr>
              <a:t>Processed various currencies and converted them into INR and USD for comparison.</a:t>
            </a:r>
          </a:p>
          <a:p>
            <a:pPr marL="285750" indent="-285750" algn="just">
              <a:lnSpc>
                <a:spcPct val="150000"/>
              </a:lnSpc>
              <a:buFont typeface="Arial" panose="020B0604020202020204" pitchFamily="34" charset="0"/>
              <a:buChar char="•"/>
            </a:pPr>
            <a:r>
              <a:rPr lang="en-GB" sz="1800" dirty="0">
                <a:solidFill>
                  <a:schemeClr val="tx1"/>
                </a:solidFill>
                <a:effectLst>
                  <a:outerShdw blurRad="38100" dist="38100" dir="2700000" algn="tl">
                    <a:srgbClr val="000000">
                      <a:alpha val="43137"/>
                    </a:srgbClr>
                  </a:outerShdw>
                </a:effectLst>
              </a:rPr>
              <a:t>Created new columns for year, month, and quarter from the date for better visualization.</a:t>
            </a:r>
          </a:p>
          <a:p>
            <a:pPr marL="285750" indent="-285750" algn="just">
              <a:lnSpc>
                <a:spcPct val="150000"/>
              </a:lnSpc>
              <a:buFont typeface="Arial" panose="020B0604020202020204" pitchFamily="34" charset="0"/>
              <a:buChar char="•"/>
            </a:pPr>
            <a:r>
              <a:rPr lang="en-GB" sz="1800" dirty="0">
                <a:solidFill>
                  <a:schemeClr val="tx1"/>
                </a:solidFill>
                <a:effectLst>
                  <a:outerShdw blurRad="38100" dist="38100" dir="2700000" algn="tl">
                    <a:srgbClr val="000000">
                      <a:alpha val="43137"/>
                    </a:srgbClr>
                  </a:outerShdw>
                </a:effectLst>
              </a:rPr>
              <a:t>Merged the respective currency with its associated cost using string operations.</a:t>
            </a:r>
          </a:p>
          <a:p>
            <a:pPr marL="285750" indent="-285750" algn="just">
              <a:lnSpc>
                <a:spcPct val="150000"/>
              </a:lnSpc>
              <a:buFont typeface="Arial" panose="020B0604020202020204" pitchFamily="34" charset="0"/>
              <a:buChar char="•"/>
            </a:pPr>
            <a:r>
              <a:rPr lang="en-GB" sz="1800" dirty="0">
                <a:solidFill>
                  <a:schemeClr val="tx1"/>
                </a:solidFill>
                <a:effectLst>
                  <a:outerShdw blurRad="38100" dist="38100" dir="2700000" algn="tl">
                    <a:srgbClr val="000000">
                      <a:alpha val="43137"/>
                    </a:srgbClr>
                  </a:outerShdw>
                </a:effectLst>
              </a:rPr>
              <a:t>Used LOOKUP functions to fetch the appropriate country codes.</a:t>
            </a:r>
            <a:endParaRPr lang="en-IN" sz="18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40159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59">
          <a:extLst>
            <a:ext uri="{FF2B5EF4-FFF2-40B4-BE49-F238E27FC236}">
              <a16:creationId xmlns:a16="http://schemas.microsoft.com/office/drawing/2014/main" id="{7A81A8FA-5743-92AC-3C51-14D37B116B09}"/>
            </a:ext>
          </a:extLst>
        </p:cNvPr>
        <p:cNvGrpSpPr/>
        <p:nvPr/>
      </p:nvGrpSpPr>
      <p:grpSpPr>
        <a:xfrm>
          <a:off x="0" y="0"/>
          <a:ext cx="0" cy="0"/>
          <a:chOff x="0" y="0"/>
          <a:chExt cx="0" cy="0"/>
        </a:xfrm>
      </p:grpSpPr>
      <p:sp>
        <p:nvSpPr>
          <p:cNvPr id="161" name="Google Shape;161;p2">
            <a:extLst>
              <a:ext uri="{FF2B5EF4-FFF2-40B4-BE49-F238E27FC236}">
                <a16:creationId xmlns:a16="http://schemas.microsoft.com/office/drawing/2014/main" id="{8AAC22AC-9AAB-5CD2-0378-6DC8D140B1BE}"/>
              </a:ext>
            </a:extLst>
          </p:cNvPr>
          <p:cNvSpPr/>
          <p:nvPr/>
        </p:nvSpPr>
        <p:spPr>
          <a:xfrm>
            <a:off x="4508499" y="563849"/>
            <a:ext cx="5008034" cy="887943"/>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None/>
            </a:pPr>
            <a:r>
              <a:rPr lang="en-US" sz="2800" b="1" dirty="0">
                <a:solidFill>
                  <a:srgbClr val="3A3A3A"/>
                </a:solidFill>
                <a:latin typeface="Century"/>
                <a:sym typeface="Century"/>
              </a:rPr>
              <a:t>Methodology </a:t>
            </a:r>
            <a:endParaRPr sz="1800" b="0" i="0" u="none" strike="noStrike" cap="none" dirty="0">
              <a:solidFill>
                <a:schemeClr val="lt1"/>
              </a:solidFill>
              <a:latin typeface="Century Gothic"/>
              <a:ea typeface="Century Gothic"/>
              <a:cs typeface="Century Gothic"/>
              <a:sym typeface="Century Gothic"/>
            </a:endParaRPr>
          </a:p>
        </p:txBody>
      </p:sp>
      <p:sp>
        <p:nvSpPr>
          <p:cNvPr id="3" name="Text Placeholder 3">
            <a:extLst>
              <a:ext uri="{FF2B5EF4-FFF2-40B4-BE49-F238E27FC236}">
                <a16:creationId xmlns:a16="http://schemas.microsoft.com/office/drawing/2014/main" id="{F654D9C0-74B8-6E7A-EFDF-3907BF5FD321}"/>
              </a:ext>
            </a:extLst>
          </p:cNvPr>
          <p:cNvSpPr txBox="1">
            <a:spLocks/>
          </p:cNvSpPr>
          <p:nvPr/>
        </p:nvSpPr>
        <p:spPr>
          <a:xfrm>
            <a:off x="3117273" y="1358659"/>
            <a:ext cx="8990060" cy="5721111"/>
          </a:xfrm>
          <a:prstGeom prst="rect">
            <a:avLst/>
          </a:prstGeom>
        </p:spPr>
        <p:txBody>
          <a:bodyPr>
            <a:normAutofit fontScale="925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nSpc>
                <a:spcPct val="150000"/>
              </a:lnSpc>
              <a:buFont typeface="Wingdings" panose="05000000000000000000" pitchFamily="2" charset="2"/>
              <a:buChar char="ü"/>
            </a:pPr>
            <a:r>
              <a:rPr lang="en-US" sz="2200" b="1" dirty="0"/>
              <a:t>Missing value treatment</a:t>
            </a:r>
            <a:r>
              <a:rPr lang="en-US" sz="2000" b="1" dirty="0"/>
              <a:t>:- </a:t>
            </a:r>
            <a:r>
              <a:rPr lang="en-US" sz="1800" dirty="0">
                <a:solidFill>
                  <a:schemeClr val="tx1"/>
                </a:solidFill>
                <a:effectLst>
                  <a:outerShdw blurRad="38100" dist="38100" dir="2700000" algn="tl">
                    <a:srgbClr val="000000">
                      <a:alpha val="43137"/>
                    </a:srgbClr>
                  </a:outerShdw>
                </a:effectLst>
              </a:rPr>
              <a:t>Using pivot table, Taking top 5 Cuisines count , Sorting in Descending order, ISBLANK function, IF function.</a:t>
            </a:r>
          </a:p>
          <a:p>
            <a:pPr marL="285750" indent="-285750">
              <a:lnSpc>
                <a:spcPct val="150000"/>
              </a:lnSpc>
              <a:buFont typeface="Wingdings" panose="05000000000000000000" pitchFamily="2" charset="2"/>
              <a:buChar char="ü"/>
            </a:pPr>
            <a:r>
              <a:rPr lang="en-US" sz="2400" b="1" dirty="0"/>
              <a:t>Data Enrichment</a:t>
            </a:r>
            <a:r>
              <a:rPr lang="en-US" sz="2000" b="1" dirty="0"/>
              <a:t>:- </a:t>
            </a:r>
            <a:r>
              <a:rPr lang="en-US" sz="1800" dirty="0">
                <a:solidFill>
                  <a:schemeClr val="tx1"/>
                </a:solidFill>
                <a:effectLst>
                  <a:outerShdw blurRad="38100" dist="38100" dir="2700000" algn="tl">
                    <a:srgbClr val="000000">
                      <a:alpha val="43137"/>
                    </a:srgbClr>
                  </a:outerShdw>
                </a:effectLst>
              </a:rPr>
              <a:t>Enhanced the data set with additional variables using VLOOKUP, MID, FIND, CONCAT, TEXT, DATEVALUE, SUBSTITUTE, YEAR, MONTH, ROUNDUP and connecting tables to cross reference with original data source.</a:t>
            </a:r>
          </a:p>
          <a:p>
            <a:pPr marL="285750" indent="-285750">
              <a:lnSpc>
                <a:spcPct val="150000"/>
              </a:lnSpc>
              <a:buFont typeface="Wingdings" panose="05000000000000000000" pitchFamily="2" charset="2"/>
              <a:buChar char="ü"/>
            </a:pPr>
            <a:r>
              <a:rPr lang="en-US" sz="2400" b="1" dirty="0"/>
              <a:t>Descriptive Analysis</a:t>
            </a:r>
            <a:r>
              <a:rPr lang="en-US" sz="2000" b="1" dirty="0"/>
              <a:t>:- </a:t>
            </a:r>
            <a:r>
              <a:rPr lang="en-US" sz="1800" dirty="0">
                <a:solidFill>
                  <a:schemeClr val="tx1"/>
                </a:solidFill>
                <a:effectLst>
                  <a:outerShdw blurRad="38100" dist="38100" dir="2700000" algn="tl">
                    <a:srgbClr val="000000">
                      <a:alpha val="43137"/>
                    </a:srgbClr>
                  </a:outerShdw>
                </a:effectLst>
              </a:rPr>
              <a:t>Employed Pivot tables for summarizing key metrices, conditional aggregational functions and normal excel functions (count, if, etc.) for analyzing objective questions</a:t>
            </a:r>
            <a:r>
              <a:rPr lang="en-US" sz="2000" dirty="0"/>
              <a:t>.</a:t>
            </a:r>
          </a:p>
          <a:p>
            <a:pPr marL="285750" indent="-285750">
              <a:lnSpc>
                <a:spcPct val="150000"/>
              </a:lnSpc>
              <a:buFont typeface="Wingdings" panose="05000000000000000000" pitchFamily="2" charset="2"/>
              <a:buChar char="ü"/>
            </a:pPr>
            <a:r>
              <a:rPr lang="en-IN" sz="2200" b="1" dirty="0"/>
              <a:t>Executive Segmentations</a:t>
            </a:r>
            <a:r>
              <a:rPr lang="en-IN" sz="2000" b="1" dirty="0"/>
              <a:t>:- </a:t>
            </a:r>
            <a:r>
              <a:rPr lang="en-IN" sz="1800" dirty="0">
                <a:solidFill>
                  <a:schemeClr val="tx1"/>
                </a:solidFill>
                <a:effectLst>
                  <a:outerShdw blurRad="38100" dist="38100" dir="2700000" algn="tl">
                    <a:srgbClr val="000000">
                      <a:alpha val="43137"/>
                    </a:srgbClr>
                  </a:outerShdw>
                </a:effectLst>
              </a:rPr>
              <a:t>Applied year and country wise filters to analyse the various outcomes of ratings, prices etc. for different countries at a different timeline.</a:t>
            </a:r>
          </a:p>
          <a:p>
            <a:pPr marL="285750" indent="-285750">
              <a:lnSpc>
                <a:spcPct val="150000"/>
              </a:lnSpc>
              <a:buFont typeface="Wingdings" panose="05000000000000000000" pitchFamily="2" charset="2"/>
              <a:buChar char="ü"/>
            </a:pPr>
            <a:r>
              <a:rPr lang="en-IN" sz="2200" b="1" dirty="0"/>
              <a:t>Data Visualization</a:t>
            </a:r>
            <a:r>
              <a:rPr lang="en-IN" sz="2000" b="1" dirty="0"/>
              <a:t>:- </a:t>
            </a:r>
            <a:r>
              <a:rPr lang="en-IN" sz="1800" dirty="0">
                <a:solidFill>
                  <a:schemeClr val="tx1"/>
                </a:solidFill>
                <a:effectLst>
                  <a:outerShdw blurRad="38100" dist="38100" dir="2700000" algn="tl">
                    <a:srgbClr val="000000">
                      <a:alpha val="43137"/>
                    </a:srgbClr>
                  </a:outerShdw>
                </a:effectLst>
              </a:rPr>
              <a:t>Created dynamic charts and Dashboard for data representation, enabling interactive data exploration.</a:t>
            </a:r>
          </a:p>
          <a:p>
            <a:pPr marL="285750" indent="-285750">
              <a:buFont typeface="Wingdings" panose="05000000000000000000" pitchFamily="2" charset="2"/>
              <a:buChar char="ü"/>
            </a:pPr>
            <a:endParaRPr lang="en-IN" dirty="0"/>
          </a:p>
        </p:txBody>
      </p:sp>
      <p:pic>
        <p:nvPicPr>
          <p:cNvPr id="4" name="Picture Placeholder 5">
            <a:extLst>
              <a:ext uri="{FF2B5EF4-FFF2-40B4-BE49-F238E27FC236}">
                <a16:creationId xmlns:a16="http://schemas.microsoft.com/office/drawing/2014/main" id="{C11A1507-002B-CEBE-6563-520107869146}"/>
              </a:ext>
            </a:extLst>
          </p:cNvPr>
          <p:cNvPicPr>
            <a:picLocks noChangeAspect="1"/>
          </p:cNvPicPr>
          <p:nvPr/>
        </p:nvPicPr>
        <p:blipFill>
          <a:blip r:embed="rId4">
            <a:extLst>
              <a:ext uri="{28A0092B-C50C-407E-A947-70E740481C1C}">
                <a14:useLocalDpi xmlns:a14="http://schemas.microsoft.com/office/drawing/2010/main" val="0"/>
              </a:ext>
            </a:extLst>
          </a:blip>
          <a:srcRect l="27993" r="27993"/>
          <a:stretch>
            <a:fillRect/>
          </a:stretch>
        </p:blipFill>
        <p:spPr>
          <a:xfrm>
            <a:off x="618067" y="2504957"/>
            <a:ext cx="2159411" cy="2829041"/>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3222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71">
          <a:extLst>
            <a:ext uri="{FF2B5EF4-FFF2-40B4-BE49-F238E27FC236}">
              <a16:creationId xmlns:a16="http://schemas.microsoft.com/office/drawing/2014/main" id="{79A45178-213E-5DD6-6523-A009F9485F61}"/>
            </a:ext>
          </a:extLst>
        </p:cNvPr>
        <p:cNvGrpSpPr/>
        <p:nvPr/>
      </p:nvGrpSpPr>
      <p:grpSpPr>
        <a:xfrm>
          <a:off x="0" y="0"/>
          <a:ext cx="0" cy="0"/>
          <a:chOff x="0" y="0"/>
          <a:chExt cx="0" cy="0"/>
        </a:xfrm>
      </p:grpSpPr>
      <p:sp>
        <p:nvSpPr>
          <p:cNvPr id="172" name="Google Shape;172;p4">
            <a:extLst>
              <a:ext uri="{FF2B5EF4-FFF2-40B4-BE49-F238E27FC236}">
                <a16:creationId xmlns:a16="http://schemas.microsoft.com/office/drawing/2014/main" id="{B889F63C-FD4A-88A7-C7D6-B9A606EAE790}"/>
              </a:ext>
            </a:extLst>
          </p:cNvPr>
          <p:cNvSpPr/>
          <p:nvPr/>
        </p:nvSpPr>
        <p:spPr>
          <a:xfrm>
            <a:off x="6023728" y="433634"/>
            <a:ext cx="5719094" cy="58227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1" i="0" u="none" strike="noStrike" cap="none" dirty="0">
                <a:solidFill>
                  <a:srgbClr val="3A3A3A"/>
                </a:solidFill>
                <a:latin typeface="Century"/>
                <a:ea typeface="Century"/>
                <a:cs typeface="Century"/>
                <a:sym typeface="Century"/>
              </a:rPr>
              <a:t>Market Research</a:t>
            </a:r>
            <a:endParaRPr dirty="0"/>
          </a:p>
          <a:p>
            <a:pPr marL="0" marR="0" lvl="0" indent="0" algn="ctr" rtl="0">
              <a:spcBef>
                <a:spcPts val="0"/>
              </a:spcBef>
              <a:spcAft>
                <a:spcPts val="0"/>
              </a:spcAft>
              <a:buNone/>
            </a:pPr>
            <a:endParaRPr sz="1700" dirty="0">
              <a:solidFill>
                <a:schemeClr val="tx1"/>
              </a:solidFill>
              <a:effectLst>
                <a:outerShdw blurRad="38100" dist="38100" dir="2700000" algn="tl">
                  <a:srgbClr val="000000">
                    <a:alpha val="43137"/>
                  </a:srgbClr>
                </a:outerShdw>
              </a:effectLst>
              <a:sym typeface="Century Gothic"/>
            </a:endParaRPr>
          </a:p>
          <a:p>
            <a:pPr marL="285750" indent="-285750" algn="just">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The highest number of restaurants opened in the year 2018, followed by 2011 and 2017. </a:t>
            </a:r>
          </a:p>
          <a:p>
            <a:pPr marL="285750" indent="-285750" algn="just">
              <a:lnSpc>
                <a:spcPct val="150000"/>
              </a:lnSpc>
              <a:buFont typeface="Arial" panose="020B0604020202020204" pitchFamily="34" charset="0"/>
              <a:buChar char="•"/>
            </a:pPr>
            <a:r>
              <a:rPr lang="en-GB" sz="1700" dirty="0">
                <a:solidFill>
                  <a:schemeClr val="tx1"/>
                </a:solidFill>
                <a:effectLst>
                  <a:outerShdw blurRad="38100" dist="38100" dir="2700000" algn="tl">
                    <a:srgbClr val="000000">
                      <a:alpha val="43137"/>
                    </a:srgbClr>
                  </a:outerShdw>
                </a:effectLst>
              </a:rPr>
              <a:t>After 2011, there was a drop in the number of openings, followed by another drop in 2015, after which the number began to rise consistently.</a:t>
            </a:r>
            <a:endParaRPr lang="en-IN" sz="1700" dirty="0">
              <a:solidFill>
                <a:schemeClr val="tx1"/>
              </a:solidFill>
              <a:effectLst>
                <a:outerShdw blurRad="38100" dist="38100" dir="2700000" algn="tl">
                  <a:srgbClr val="000000">
                    <a:alpha val="43137"/>
                  </a:srgbClr>
                </a:outerShdw>
              </a:effectLst>
            </a:endParaRPr>
          </a:p>
          <a:p>
            <a:pPr marL="0" marR="0" lvl="0" indent="0" algn="ctr" rtl="0">
              <a:spcBef>
                <a:spcPts val="0"/>
              </a:spcBef>
              <a:spcAft>
                <a:spcPts val="0"/>
              </a:spcAft>
              <a:buNone/>
            </a:pPr>
            <a:endParaRPr sz="1800" b="0" i="0" u="none" strike="noStrike" cap="none" dirty="0">
              <a:solidFill>
                <a:srgbClr val="3A3A3A"/>
              </a:solidFill>
              <a:latin typeface="Century Gothic"/>
              <a:ea typeface="Century Gothic"/>
              <a:cs typeface="Century Gothic"/>
              <a:sym typeface="Century Gothic"/>
            </a:endParaRPr>
          </a:p>
        </p:txBody>
      </p:sp>
      <p:graphicFrame>
        <p:nvGraphicFramePr>
          <p:cNvPr id="2" name="Chart 1">
            <a:extLst>
              <a:ext uri="{FF2B5EF4-FFF2-40B4-BE49-F238E27FC236}">
                <a16:creationId xmlns:a16="http://schemas.microsoft.com/office/drawing/2014/main" id="{B3FA47A8-0AF3-FBD6-B978-2B0CD494A7B0}"/>
              </a:ext>
            </a:extLst>
          </p:cNvPr>
          <p:cNvGraphicFramePr>
            <a:graphicFrameLocks/>
          </p:cNvGraphicFramePr>
          <p:nvPr>
            <p:extLst>
              <p:ext uri="{D42A27DB-BD31-4B8C-83A1-F6EECF244321}">
                <p14:modId xmlns:p14="http://schemas.microsoft.com/office/powerpoint/2010/main" val="900501453"/>
              </p:ext>
            </p:extLst>
          </p:nvPr>
        </p:nvGraphicFramePr>
        <p:xfrm>
          <a:off x="642833" y="2111205"/>
          <a:ext cx="4860499" cy="294177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47356808"/>
      </p:ext>
    </p:extLst>
  </p:cSld>
  <p:clrMapOvr>
    <a:masterClrMapping/>
  </p:clrMapOvr>
</p:sld>
</file>

<file path=ppt/theme/theme1.xml><?xml version="1.0" encoding="utf-8"?>
<a:theme xmlns:a="http://schemas.openxmlformats.org/drawingml/2006/main"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1784</Words>
  <Application>Microsoft Office PowerPoint</Application>
  <PresentationFormat>Widescreen</PresentationFormat>
  <Paragraphs>188</Paragraphs>
  <Slides>22</Slides>
  <Notes>22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Century Gothic</vt:lpstr>
      <vt:lpstr>Noto Sans Symbols</vt:lpstr>
      <vt:lpstr>Helvetica Neue</vt:lpstr>
      <vt:lpstr>Alatsi</vt:lpstr>
      <vt:lpstr>Wingdings</vt:lpstr>
      <vt:lpstr>Arial</vt:lpstr>
      <vt:lpstr>Century</vt:lpstr>
      <vt:lpstr>Lato</vt:lpstr>
      <vt:lpstr>Calibri</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Urvish Tiwari</dc:creator>
  <cp:lastModifiedBy>Bhushan Dhawas</cp:lastModifiedBy>
  <cp:revision>1</cp:revision>
  <dcterms:created xsi:type="dcterms:W3CDTF">2024-06-08T19:37:29Z</dcterms:created>
  <dcterms:modified xsi:type="dcterms:W3CDTF">2025-01-18T15:23:58Z</dcterms:modified>
</cp:coreProperties>
</file>